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326" r:id="rId3"/>
    <p:sldId id="383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412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352" r:id="rId34"/>
    <p:sldId id="353" r:id="rId35"/>
    <p:sldId id="356" r:id="rId36"/>
    <p:sldId id="354" r:id="rId37"/>
    <p:sldId id="357" r:id="rId38"/>
    <p:sldId id="355" r:id="rId39"/>
    <p:sldId id="358" r:id="rId40"/>
    <p:sldId id="360" r:id="rId41"/>
    <p:sldId id="359" r:id="rId42"/>
    <p:sldId id="361" r:id="rId43"/>
    <p:sldId id="362" r:id="rId44"/>
    <p:sldId id="363" r:id="rId45"/>
    <p:sldId id="364" r:id="rId46"/>
    <p:sldId id="365" r:id="rId47"/>
    <p:sldId id="369" r:id="rId48"/>
    <p:sldId id="366" r:id="rId49"/>
    <p:sldId id="367" r:id="rId50"/>
    <p:sldId id="371" r:id="rId51"/>
    <p:sldId id="372" r:id="rId52"/>
    <p:sldId id="373" r:id="rId53"/>
    <p:sldId id="374" r:id="rId54"/>
    <p:sldId id="375" r:id="rId55"/>
    <p:sldId id="376" r:id="rId56"/>
    <p:sldId id="379" r:id="rId57"/>
    <p:sldId id="377" r:id="rId58"/>
    <p:sldId id="378" r:id="rId59"/>
    <p:sldId id="381" r:id="rId60"/>
    <p:sldId id="380" r:id="rId61"/>
    <p:sldId id="382" r:id="rId62"/>
    <p:sldId id="370" r:id="rId63"/>
    <p:sldId id="368" r:id="rId64"/>
    <p:sldId id="413" r:id="rId65"/>
    <p:sldId id="414" r:id="rId66"/>
    <p:sldId id="415" r:id="rId67"/>
    <p:sldId id="416" r:id="rId68"/>
    <p:sldId id="417" r:id="rId69"/>
    <p:sldId id="418" r:id="rId70"/>
    <p:sldId id="263" r:id="rId71"/>
    <p:sldId id="281" r:id="rId72"/>
    <p:sldId id="313" r:id="rId73"/>
    <p:sldId id="351" r:id="rId74"/>
  </p:sldIdLst>
  <p:sldSz cx="12192000" cy="6858000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 z motywem 1 — Ak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DE514-0D41-4B4B-B747-850AAFE421C3}" type="datetimeFigureOut">
              <a:rPr lang="pl-PL" smtClean="0"/>
              <a:t>08.12.2024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73192-7AF0-451E-9932-654B0628E0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407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73192-7AF0-451E-9932-654B0628E02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290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BA4D1733-7BF8-8020-975C-7594C502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0BE63606-0E81-F9FE-32DD-34C5B62F58BE}"/>
              </a:ext>
            </a:extLst>
          </p:cNvPr>
          <p:cNvSpPr txBox="1">
            <a:spLocks/>
          </p:cNvSpPr>
          <p:nvPr/>
        </p:nvSpPr>
        <p:spPr bwMode="auto">
          <a:xfrm>
            <a:off x="387351" y="2420939"/>
            <a:ext cx="11521016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sz="4000" kern="0" dirty="0">
              <a:latin typeface="Calibri" panose="020F0502020204030204" pitchFamily="34" charset="0"/>
            </a:endParaRPr>
          </a:p>
        </p:txBody>
      </p:sp>
      <p:pic>
        <p:nvPicPr>
          <p:cNvPr id="4" name="Obraz 5">
            <a:extLst>
              <a:ext uri="{FF2B5EF4-FFF2-40B4-BE49-F238E27FC236}">
                <a16:creationId xmlns:a16="http://schemas.microsoft.com/office/drawing/2014/main" id="{54761C15-1E58-32DA-1B9D-B2A0E94C6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" y="5951539"/>
            <a:ext cx="14393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871531" y="1988840"/>
            <a:ext cx="10152536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871531" y="116632"/>
            <a:ext cx="10152536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14649997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A6AB47A7-48EC-E062-D216-88641E185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980EB61-3536-BDFC-6CCA-626B1EA15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81AE299E-AFA3-414E-82D0-3201438882B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116632"/>
            <a:ext cx="3209461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07435" y="116632"/>
            <a:ext cx="7628565" cy="66967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57600527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D18A7B20-7205-0603-4486-6E4230CEA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59D87676-EEBE-375E-A88D-24CAD51C8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" y="5951539"/>
            <a:ext cx="14393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6272226" y="2492896"/>
            <a:ext cx="575184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871531" y="116632"/>
            <a:ext cx="4224469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6272226" y="116632"/>
            <a:ext cx="575184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6272225" y="3861048"/>
            <a:ext cx="5751843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31603036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281A9D71-FBEA-50DC-BE7A-0F5345CA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BD6F1908-4629-7909-6520-A9C44072C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D3C3EAE-DA9E-4BC8-91B4-F105A7B1713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3" y="1556792"/>
            <a:ext cx="11016635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4" y="116632"/>
            <a:ext cx="11046297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007433" y="620688"/>
            <a:ext cx="11046299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8645486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6B6348DF-2CD2-C5A3-E93A-3D32F1E7D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6F5243D4-AC29-04A7-3227-D1E5ECA29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F5072B3E-DC4D-42E3-9012-DDE1389BA2E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4" y="1844824"/>
            <a:ext cx="4896545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3" y="1120626"/>
            <a:ext cx="11041227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0262009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F856E55F-2370-AB74-4588-F572F397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4">
            <a:extLst>
              <a:ext uri="{FF2B5EF4-FFF2-40B4-BE49-F238E27FC236}">
                <a16:creationId xmlns:a16="http://schemas.microsoft.com/office/drawing/2014/main" id="{22B9D52E-DF50-9841-FDFB-B467EFBA5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B2FB30EB-35C9-48A6-AF28-AAE16027CF17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4" y="1628801"/>
            <a:ext cx="537659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576054" y="1628801"/>
            <a:ext cx="547767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4" y="44624"/>
            <a:ext cx="11046297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3" y="548680"/>
            <a:ext cx="11046299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33699032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592C0A1E-DC04-AFFD-80DE-6ED9D9D06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19C42650-729F-C784-5A54-C421D2958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AAFC34F-B158-430B-A9FD-73C9C772CC6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5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672064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5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6672064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28175206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C3F4698D-ACE9-2BC2-8F41-9127D014F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DCFF83EC-2728-39D5-2A28-1F30B9603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16E33CCD-3D29-480B-8FFA-43D44EDF9912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4416491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519936" y="116632"/>
            <a:ext cx="6528725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911424" y="1435100"/>
            <a:ext cx="4416491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76167116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1E116CDE-8D61-5217-E3F4-F0183E074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C6FB7286-F000-AC75-690F-56C6FABC5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E304EEC6-6CD2-47F8-A46A-66A18BDEBC7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0526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5" y="283"/>
            <a:ext cx="11184061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300526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82358112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EBAF248-4184-39A2-D858-AC640F9C7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4E25C7C-D55C-DAF3-8349-3779A545D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E93F950F-A4E7-46A6-BE14-74B90EA9EF93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07435" y="116632"/>
            <a:ext cx="11041227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07435" y="1772817"/>
            <a:ext cx="11041227" cy="496855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5585598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82A7BF8A-C108-EB8F-BC89-6F608B375A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3934" y="115888"/>
            <a:ext cx="11040533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34DBCACB-3ACA-299C-517C-D819C42D8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3934" y="1773239"/>
            <a:ext cx="1104053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12383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b8fFRX0T38M" TargetMode="External"/><Relationship Id="rId3" Type="http://schemas.openxmlformats.org/officeDocument/2006/relationships/hyperlink" Target="https://learn.microsoft.com/en-us/aspnet/core/blazor/?view=aspnetcore-8.0" TargetMode="External"/><Relationship Id="rId7" Type="http://schemas.openxmlformats.org/officeDocument/2006/relationships/hyperlink" Target="https://learn.microsoft.com/en-us/ef/core/" TargetMode="External"/><Relationship Id="rId2" Type="http://schemas.openxmlformats.org/officeDocument/2006/relationships/hyperlink" Target="https://www.youtube.com/watch?v=D-Kp02NNUr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xtpPspNdX58" TargetMode="External"/><Relationship Id="rId5" Type="http://schemas.openxmlformats.org/officeDocument/2006/relationships/hyperlink" Target="https://www.youtube.com/watch?v=v6Mt8HKAWa0&amp;list=PL4WEkbdagHIRjjBJvK_TSfddJSvEEAtnt" TargetMode="External"/><Relationship Id="rId4" Type="http://schemas.openxmlformats.org/officeDocument/2006/relationships/hyperlink" Target="https://www.youtube.com/watch?v=2bEhiyqztwg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m.coe.int/0900001680726f6f" TargetMode="External"/><Relationship Id="rId2" Type="http://schemas.openxmlformats.org/officeDocument/2006/relationships/hyperlink" Target="https://cyber.harvard.edu/sites/cyber.law.harvard.edu/files/Gerlach-Gasser_SwissCases_Evoting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valimised/ivxv/tree/published" TargetMode="External"/><Relationship Id="rId4" Type="http://schemas.openxmlformats.org/officeDocument/2006/relationships/hyperlink" Target="https://www.valimised.ee/index.php/en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f/" TargetMode="External"/><Relationship Id="rId2" Type="http://schemas.openxmlformats.org/officeDocument/2006/relationships/hyperlink" Target="https://dev.mysql.com/doc/refman/8.4/en/mysql-innodb-cluster-introduction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aspnet/core/security/authentication/jwt-authn?view=aspnetcore-8.0&amp;tabs=windows" TargetMode="External"/><Relationship Id="rId4" Type="http://schemas.openxmlformats.org/officeDocument/2006/relationships/hyperlink" Target="https://learn.microsoft.com/en-us/aspnet/core/blazor/?view=aspnetcore-8.0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pl/web/cyfryzacja/ks03c" TargetMode="External"/><Relationship Id="rId3" Type="http://schemas.openxmlformats.org/officeDocument/2006/relationships/hyperlink" Target="https://ostrzegamy.online/wp-content/uploads/2019/05/eobywatel-1080x675.png" TargetMode="External"/><Relationship Id="rId7" Type="http://schemas.openxmlformats.org/officeDocument/2006/relationships/hyperlink" Target="https://learn.microsoft.com/en-us/aspnet/core/security/authentication/social/other-logins?view=aspnetcore-9.0" TargetMode="External"/><Relationship Id="rId2" Type="http://schemas.openxmlformats.org/officeDocument/2006/relationships/hyperlink" Target="https://www.sc.org.pl/app/files/2020/04/20200407_profil_zaufany_main_02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aspnet/core/blazor/security/webassembly/hosted-with-identity-server?view=aspnetcore-7.0&amp;tabs=visual-studio" TargetMode="External"/><Relationship Id="rId5" Type="http://schemas.openxmlformats.org/officeDocument/2006/relationships/hyperlink" Target="https://learn.microsoft.com/en-us/aspnet/core/blazor/security/?view=aspnetcore-9.0&amp;tabs=visual-studio" TargetMode="External"/><Relationship Id="rId4" Type="http://schemas.openxmlformats.org/officeDocument/2006/relationships/hyperlink" Target="https://blog.wildix.com/wp-content/uploads/2017/07/Screen-Shot-2017-07-05-at-10.37.55.png" TargetMode="External"/><Relationship Id="rId9" Type="http://schemas.openxmlformats.org/officeDocument/2006/relationships/hyperlink" Target="https://isap.sejm.gov.pl/isap.nsf/download.xsp/WDU20180001560/U/D20181560Lj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B76C7E6D-FDB1-FEB2-8427-0E684D970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89819" y="1714520"/>
            <a:ext cx="4904173" cy="4752528"/>
          </a:xfrm>
        </p:spPr>
        <p:txBody>
          <a:bodyPr/>
          <a:lstStyle/>
          <a:p>
            <a:endParaRPr lang="pl-PL" noProof="0" dirty="0"/>
          </a:p>
          <a:p>
            <a:endParaRPr lang="pl-PL" noProof="0" dirty="0"/>
          </a:p>
          <a:p>
            <a:endParaRPr lang="pl-PL" noProof="0" dirty="0"/>
          </a:p>
          <a:p>
            <a:endParaRPr lang="pl-PL" noProof="0" dirty="0"/>
          </a:p>
          <a:p>
            <a:endParaRPr lang="pl-PL" noProof="0" dirty="0"/>
          </a:p>
          <a:p>
            <a:r>
              <a:rPr lang="en-GB" sz="1600" noProof="0" dirty="0"/>
              <a:t>CZŁONKOWIE ZESPOŁU:</a:t>
            </a:r>
            <a:endParaRPr lang="pl-PL" sz="1600" noProof="0" dirty="0"/>
          </a:p>
          <a:p>
            <a:r>
              <a:rPr lang="pl-PL" sz="1600" noProof="0" dirty="0"/>
              <a:t>Jan Jankowski</a:t>
            </a:r>
          </a:p>
          <a:p>
            <a:r>
              <a:rPr lang="pl-PL" sz="1600" noProof="0" dirty="0"/>
              <a:t>Krzysztof Saar</a:t>
            </a:r>
          </a:p>
          <a:p>
            <a:r>
              <a:rPr lang="pl-PL" sz="1600" noProof="0" dirty="0"/>
              <a:t>Michał </a:t>
            </a:r>
            <a:r>
              <a:rPr lang="pl-PL" sz="1600" noProof="0" dirty="0" err="1"/>
              <a:t>Starba</a:t>
            </a:r>
            <a:endParaRPr lang="pl-PL" sz="1600" noProof="0" dirty="0"/>
          </a:p>
          <a:p>
            <a:r>
              <a:rPr lang="pl-PL" sz="1600" noProof="0" dirty="0"/>
              <a:t>Krzysztof Wróblewski</a:t>
            </a:r>
          </a:p>
          <a:p>
            <a:br>
              <a:rPr lang="pl-PL" sz="1600" noProof="0" dirty="0"/>
            </a:br>
            <a:r>
              <a:rPr lang="pl-PL" sz="1600" noProof="0" dirty="0"/>
              <a:t>Wydział Informatyki i Telekomunikacji W4N</a:t>
            </a:r>
            <a:br>
              <a:rPr lang="pl-PL" sz="1600" noProof="0" dirty="0"/>
            </a:br>
            <a:r>
              <a:rPr lang="pl-PL" sz="1600" noProof="0" dirty="0"/>
              <a:t>Informatyka Stosowana I. stopień, Rok IV, </a:t>
            </a:r>
            <a:r>
              <a:rPr lang="pl-PL" sz="1600" noProof="0" dirty="0" err="1"/>
              <a:t>sem</a:t>
            </a:r>
            <a:r>
              <a:rPr lang="pl-PL" sz="1600" noProof="0" dirty="0"/>
              <a:t>. VII</a:t>
            </a:r>
          </a:p>
        </p:txBody>
      </p:sp>
      <p:sp>
        <p:nvSpPr>
          <p:cNvPr id="4" name="Symbol zastępczy tekstu 2">
            <a:extLst>
              <a:ext uri="{FF2B5EF4-FFF2-40B4-BE49-F238E27FC236}">
                <a16:creationId xmlns:a16="http://schemas.microsoft.com/office/drawing/2014/main" id="{1B9F4D37-7D7E-EEA5-8FCF-7D2AB94B5141}"/>
              </a:ext>
            </a:extLst>
          </p:cNvPr>
          <p:cNvSpPr txBox="1">
            <a:spLocks/>
          </p:cNvSpPr>
          <p:nvPr/>
        </p:nvSpPr>
        <p:spPr bwMode="auto">
          <a:xfrm>
            <a:off x="1889819" y="-1014984"/>
            <a:ext cx="10152536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pl-PL" sz="4800" i="1" kern="0" noProof="0" dirty="0"/>
              <a:t>System głosowania internetowego:</a:t>
            </a:r>
            <a:br>
              <a:rPr lang="pl-PL" sz="4800" i="1" kern="0" dirty="0"/>
            </a:br>
            <a:r>
              <a:rPr lang="pl-PL" sz="4800" i="1" kern="0" dirty="0"/>
              <a:t>Prezentacja „sprzedażna” projektu</a:t>
            </a:r>
            <a:endParaRPr lang="pl-PL" sz="4800" i="1" kern="0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BF602-27EA-5AEA-0566-7C599508D582}"/>
              </a:ext>
            </a:extLst>
          </p:cNvPr>
          <p:cNvSpPr txBox="1"/>
          <p:nvPr/>
        </p:nvSpPr>
        <p:spPr>
          <a:xfrm>
            <a:off x="8796528" y="4617720"/>
            <a:ext cx="3282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OPIEKUN:</a:t>
            </a:r>
            <a:b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Dominika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Dudziak-Gajowiak</a:t>
            </a:r>
            <a:b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DATA:</a:t>
            </a:r>
          </a:p>
          <a:p>
            <a:r>
              <a:rPr lang="pl-PL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l-PL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.2024</a:t>
            </a:r>
            <a:endParaRPr lang="pl-PL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54294"/>
      </p:ext>
    </p:extLst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8E8F7-09FF-7BB4-17C8-C189F10E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6E7C97-BB02-D103-7DB5-91D25044F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2876" y="934549"/>
            <a:ext cx="11016635" cy="4300318"/>
          </a:xfrm>
        </p:spPr>
        <p:txBody>
          <a:bodyPr/>
          <a:lstStyle/>
          <a:p>
            <a:r>
              <a:rPr lang="pl-PL" dirty="0">
                <a:cs typeface="Calibri" panose="020F0502020204030204" pitchFamily="34" charset="0"/>
              </a:rPr>
              <a:t>Nie jest konieczne, aby użytkownik głosował w tym samym obwodzie, do którego się zapisał podczas rejestracji</a:t>
            </a:r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FA5E3-13FE-609E-11B1-1707A4EA228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77769" y="70453"/>
            <a:ext cx="11046299" cy="864096"/>
          </a:xfrm>
        </p:spPr>
        <p:txBody>
          <a:bodyPr/>
          <a:lstStyle/>
          <a:p>
            <a:pPr algn="ctr"/>
            <a:r>
              <a:rPr lang="en-GB" dirty="0" err="1"/>
              <a:t>Zmiana</a:t>
            </a:r>
            <a:r>
              <a:rPr lang="en-GB" dirty="0"/>
              <a:t> </a:t>
            </a:r>
            <a:r>
              <a:rPr lang="en-GB" dirty="0" err="1"/>
              <a:t>obwodu</a:t>
            </a:r>
            <a:r>
              <a:rPr lang="en-GB" dirty="0"/>
              <a:t> </a:t>
            </a:r>
            <a:r>
              <a:rPr lang="en-GB" dirty="0" err="1"/>
              <a:t>głosowania</a:t>
            </a:r>
            <a:r>
              <a:rPr lang="en-GB" dirty="0"/>
              <a:t> </a:t>
            </a:r>
            <a:r>
              <a:rPr lang="en-GB" dirty="0" err="1"/>
              <a:t>wyborcy</a:t>
            </a:r>
            <a:endParaRPr lang="en-GB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6D2698BF-BDD1-AE2A-A33B-40C45D1991B6}"/>
              </a:ext>
            </a:extLst>
          </p:cNvPr>
          <p:cNvSpPr txBox="1">
            <a:spLocks/>
          </p:cNvSpPr>
          <p:nvPr/>
        </p:nvSpPr>
        <p:spPr bwMode="auto">
          <a:xfrm>
            <a:off x="1001223" y="6401817"/>
            <a:ext cx="11046297" cy="38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kern="0" dirty="0"/>
              <a:t>Jan Jankowski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3F3B1-9035-4EDA-5383-83F5D7E6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95" y="1878496"/>
            <a:ext cx="4865155" cy="490905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959228895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6B68D-AEB3-A959-8489-2DC468D3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96F5BC-803C-DC36-9389-0CFCD41BC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7769" y="1731524"/>
            <a:ext cx="11016635" cy="4300318"/>
          </a:xfrm>
        </p:spPr>
        <p:txBody>
          <a:bodyPr/>
          <a:lstStyle/>
          <a:p>
            <a:r>
              <a:rPr lang="pl-PL" dirty="0">
                <a:cs typeface="Calibri" panose="020F0502020204030204" pitchFamily="34" charset="0"/>
              </a:rPr>
              <a:t>Blokowanie możliwości głosowania wyborcy w trwających wyborach</a:t>
            </a:r>
          </a:p>
          <a:p>
            <a:r>
              <a:rPr lang="pl-PL" dirty="0">
                <a:cs typeface="Calibri" panose="020F0502020204030204" pitchFamily="34" charset="0"/>
              </a:rPr>
              <a:t>Sprawdzenie statusu głosowania wyborcy</a:t>
            </a:r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4FB28-2A30-95F1-0337-18D052CDDEE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62936" y="394110"/>
            <a:ext cx="11046299" cy="864096"/>
          </a:xfrm>
        </p:spPr>
        <p:txBody>
          <a:bodyPr/>
          <a:lstStyle/>
          <a:p>
            <a:pPr algn="ctr"/>
            <a:r>
              <a:rPr lang="pl-PL" dirty="0"/>
              <a:t>Przeprowadzenie wyborów zdalnie i stacjonarnie naraz</a:t>
            </a:r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5773F94-DBD4-68F3-10E0-CF279D75B3A2}"/>
              </a:ext>
            </a:extLst>
          </p:cNvPr>
          <p:cNvSpPr txBox="1">
            <a:spLocks/>
          </p:cNvSpPr>
          <p:nvPr/>
        </p:nvSpPr>
        <p:spPr bwMode="auto">
          <a:xfrm>
            <a:off x="977771" y="6441498"/>
            <a:ext cx="11046297" cy="38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kern="0" dirty="0"/>
              <a:t>Jan Jankowski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5A8C7-79A1-075F-DFDF-41411381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9" y="3015575"/>
            <a:ext cx="5789198" cy="324130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A9728-A397-D373-2FBF-E2EDE692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068" y="3015575"/>
            <a:ext cx="5346370" cy="324130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4141913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3EE9E-7DD2-C4C5-5C39-45D23FB9F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C1907D8-2517-6BDD-EE39-DC06E245ACA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085C426-1A0F-3965-8A81-78212B3FD5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4" y="2914308"/>
            <a:ext cx="11046299" cy="864096"/>
          </a:xfrm>
        </p:spPr>
        <p:txBody>
          <a:bodyPr/>
          <a:lstStyle/>
          <a:p>
            <a:pPr algn="ctr"/>
            <a:r>
              <a:rPr lang="pl-PL" sz="4800" noProof="0" dirty="0"/>
              <a:t>Prezentacja systemu</a:t>
            </a:r>
          </a:p>
        </p:txBody>
      </p:sp>
    </p:spTree>
    <p:extLst>
      <p:ext uri="{BB962C8B-B14F-4D97-AF65-F5344CB8AC3E}">
        <p14:creationId xmlns:p14="http://schemas.microsoft.com/office/powerpoint/2010/main" val="1145575555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C19E-1B13-54CF-281E-9AD39A1B0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70F44-BA1C-427B-D7B2-23488BD8E4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pl-PL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03785-6C77-0BC3-C10A-141BD935E7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7EF6C-EED2-C6DA-AF50-FF67A7D9807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Państwowa</a:t>
            </a:r>
            <a:r>
              <a:rPr lang="en-GB" noProof="0" dirty="0"/>
              <a:t> </a:t>
            </a:r>
            <a:r>
              <a:rPr lang="en-GB" noProof="0" dirty="0" err="1"/>
              <a:t>Komisja</a:t>
            </a:r>
            <a:r>
              <a:rPr lang="en-GB" noProof="0" dirty="0"/>
              <a:t> Wyborcza</a:t>
            </a:r>
            <a:endParaRPr lang="pl-PL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3573A-C4E7-93B7-90DF-7F7EE433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2" y="915070"/>
            <a:ext cx="10952174" cy="5393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3B26B-54D0-F371-6022-7A4A2FBCE6C0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840221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E3AA-CC1B-F2EF-7E80-9BBB0A04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BAFFDF-BC3D-207E-0341-CC1B9D7FE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pl-PL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6854-CBAC-E5FA-9693-F9153D5F300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D11B6-7FDD-5A51-E169-83BD95ECFBE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4468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wyborów</a:t>
            </a:r>
            <a:endParaRPr lang="pl-PL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3322E-63DB-336C-0757-AF807D70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2" y="978564"/>
            <a:ext cx="11016634" cy="5422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644FD-234B-2867-9D4A-61B4D397C825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81376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C06E-BD2E-1959-5031-11BDF68C3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944DBD-EB97-B526-6A02-3B7AB60029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pl-PL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EC7E2-5DB3-00AF-39CD-BF634DA6B71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F573F-92D4-FA04-47D0-B7F95CAC838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wyborów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C76DC-8908-E9D4-8330-CB49E93E5736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14B495-3AB2-85E4-01EF-45C5506A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3" y="953443"/>
            <a:ext cx="11016636" cy="5462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99D624-929C-7741-4A09-E70E341ACC5D}"/>
              </a:ext>
            </a:extLst>
          </p:cNvPr>
          <p:cNvSpPr txBox="1"/>
          <p:nvPr/>
        </p:nvSpPr>
        <p:spPr>
          <a:xfrm>
            <a:off x="2781963" y="2167619"/>
            <a:ext cx="224624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/>
              <a:t>Parlamentarne</a:t>
            </a:r>
            <a:r>
              <a:rPr lang="en-GB" sz="1600" dirty="0"/>
              <a:t> – </a:t>
            </a:r>
            <a:r>
              <a:rPr lang="en-GB" sz="1600" dirty="0" err="1"/>
              <a:t>sejm</a:t>
            </a:r>
            <a:endParaRPr lang="en-GB" sz="1600" dirty="0"/>
          </a:p>
          <a:p>
            <a:r>
              <a:rPr lang="en-GB" sz="1600" dirty="0" err="1"/>
              <a:t>Parmalentarne</a:t>
            </a:r>
            <a:r>
              <a:rPr lang="en-GB" sz="1600" dirty="0"/>
              <a:t> – </a:t>
            </a:r>
            <a:r>
              <a:rPr lang="en-GB" sz="1600" dirty="0" err="1"/>
              <a:t>senat</a:t>
            </a:r>
            <a:endParaRPr lang="en-GB" sz="1600" dirty="0"/>
          </a:p>
          <a:p>
            <a:r>
              <a:rPr lang="en-GB" sz="1600" dirty="0" err="1"/>
              <a:t>Europarlamentarne</a:t>
            </a:r>
            <a:endParaRPr lang="en-GB" sz="1600" dirty="0"/>
          </a:p>
          <a:p>
            <a:r>
              <a:rPr lang="en-GB" sz="1600" dirty="0" err="1"/>
              <a:t>Prezydenckie</a:t>
            </a:r>
            <a:endParaRPr lang="en-GB" sz="1600" dirty="0"/>
          </a:p>
          <a:p>
            <a:r>
              <a:rPr lang="en-GB" sz="1600" dirty="0" err="1"/>
              <a:t>Samorządowe</a:t>
            </a:r>
            <a:endParaRPr lang="pl-P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80F18-FEA8-2785-79EE-F5CA7EB9A987}"/>
              </a:ext>
            </a:extLst>
          </p:cNvPr>
          <p:cNvCxnSpPr>
            <a:cxnSpLocks/>
          </p:cNvCxnSpPr>
          <p:nvPr/>
        </p:nvCxnSpPr>
        <p:spPr>
          <a:xfrm>
            <a:off x="5128591" y="2829339"/>
            <a:ext cx="3909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247509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AE70-41C2-F777-675D-474923D4A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946723-E733-C71A-37F4-C31CAA56B9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pl-PL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05276-9D6E-D4E1-407E-2AE7C5CF40E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0874A-93CE-C9E9-3C2D-18DA5262FEA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okręgów</a:t>
            </a:r>
            <a:r>
              <a:rPr lang="en-GB" noProof="0" dirty="0"/>
              <a:t> </a:t>
            </a:r>
            <a:r>
              <a:rPr lang="en-GB" noProof="0" dirty="0" err="1"/>
              <a:t>wyborczych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07079-AE26-04CE-1675-FD8433F0B16E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3592F-FDB9-FFD0-539D-08CD5F1A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54" y="904151"/>
            <a:ext cx="11016635" cy="545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BDBB514-6479-0BBD-B065-D0CE800615AB}"/>
              </a:ext>
            </a:extLst>
          </p:cNvPr>
          <p:cNvSpPr/>
          <p:nvPr/>
        </p:nvSpPr>
        <p:spPr>
          <a:xfrm>
            <a:off x="10893287" y="1345096"/>
            <a:ext cx="1073426" cy="5367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64976C-CD4F-7D57-F92A-3DAC0D6AB7D5}"/>
              </a:ext>
            </a:extLst>
          </p:cNvPr>
          <p:cNvCxnSpPr>
            <a:cxnSpLocks/>
          </p:cNvCxnSpPr>
          <p:nvPr/>
        </p:nvCxnSpPr>
        <p:spPr>
          <a:xfrm>
            <a:off x="10462591" y="2530354"/>
            <a:ext cx="4306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24058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82C37-3DF6-6B8B-2680-61B447A8D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263ADC-3D87-2B52-C940-9D4FE0B7F0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pl-PL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02BEF-58A4-313D-CBAF-9728ED2D89C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0347B-D40A-D8FB-43DB-2409449A36D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okręgów</a:t>
            </a:r>
            <a:r>
              <a:rPr lang="en-GB" noProof="0" dirty="0"/>
              <a:t> </a:t>
            </a:r>
            <a:r>
              <a:rPr lang="en-GB" noProof="0" dirty="0" err="1"/>
              <a:t>wyborczych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42DD6-4C6F-C465-7DC2-ADF5B2259872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BB8B8-40E8-D78F-B68B-78E976033B1F}"/>
              </a:ext>
            </a:extLst>
          </p:cNvPr>
          <p:cNvCxnSpPr>
            <a:cxnSpLocks/>
          </p:cNvCxnSpPr>
          <p:nvPr/>
        </p:nvCxnSpPr>
        <p:spPr>
          <a:xfrm>
            <a:off x="6530581" y="3240103"/>
            <a:ext cx="0" cy="3777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9EF5A63-7D8F-B5D4-A86E-51DAD2A0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69" y="984812"/>
            <a:ext cx="5880624" cy="22308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84752C-4856-C68C-468C-B1135EAD9A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8" b="1"/>
          <a:stretch/>
        </p:blipFill>
        <p:spPr>
          <a:xfrm>
            <a:off x="1461413" y="3628787"/>
            <a:ext cx="10168761" cy="28460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19C9AB-F676-7F13-C053-5BCD3207FED3}"/>
              </a:ext>
            </a:extLst>
          </p:cNvPr>
          <p:cNvSpPr/>
          <p:nvPr/>
        </p:nvSpPr>
        <p:spPr>
          <a:xfrm>
            <a:off x="1503738" y="6129806"/>
            <a:ext cx="10024024" cy="3559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4804016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CDFDA-EE01-2886-1537-FA3C44C3A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00998-240F-CD6B-42FE-C9DF3D7B8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pl-PL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360C2-C0CD-648E-5765-81DE3F30835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92069-D609-DCD8-B28C-18055DD0775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obwodów</a:t>
            </a:r>
            <a:r>
              <a:rPr lang="en-GB" noProof="0" dirty="0"/>
              <a:t> </a:t>
            </a:r>
            <a:r>
              <a:rPr lang="en-GB" noProof="0" dirty="0" err="1"/>
              <a:t>wyborczych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AA0E3-F063-D1EC-0055-76A0046E11D8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9A0BBF-90F6-9BB7-0EEC-311082B0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2" y="922817"/>
            <a:ext cx="11025485" cy="54581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439F63-804F-386C-FAAF-A2454424FED1}"/>
              </a:ext>
            </a:extLst>
          </p:cNvPr>
          <p:cNvSpPr/>
          <p:nvPr/>
        </p:nvSpPr>
        <p:spPr>
          <a:xfrm>
            <a:off x="10846904" y="1374844"/>
            <a:ext cx="1142264" cy="5135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A2EF3C-EE25-C4F1-8829-AE36980102A5}"/>
              </a:ext>
            </a:extLst>
          </p:cNvPr>
          <p:cNvCxnSpPr/>
          <p:nvPr/>
        </p:nvCxnSpPr>
        <p:spPr>
          <a:xfrm>
            <a:off x="2736574" y="2464904"/>
            <a:ext cx="219323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73744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FB0E9-05D7-69B4-7088-A64BB1DF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C1730-5C7C-A298-3B84-36CB5B4A5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7432" y="919648"/>
            <a:ext cx="11046297" cy="549429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38E79-10E3-A5E2-F657-C3D6133B8FC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29A42-A3C6-8EE0-CD48-93304B19490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obwodów</a:t>
            </a:r>
            <a:r>
              <a:rPr lang="en-GB" noProof="0" dirty="0"/>
              <a:t> </a:t>
            </a:r>
            <a:r>
              <a:rPr lang="en-GB" noProof="0" dirty="0" err="1"/>
              <a:t>wyborczych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A8421-89E9-7DFD-DBB6-D87AD8F37529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37523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7945EC1F-A462-7567-C20C-F73CA75F17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Przyjęte założenia systemu</a:t>
            </a:r>
          </a:p>
          <a:p>
            <a:r>
              <a:rPr lang="pl-PL" dirty="0"/>
              <a:t>Prezentacja systemu</a:t>
            </a:r>
          </a:p>
          <a:p>
            <a:r>
              <a:rPr lang="pl-PL" dirty="0"/>
              <a:t>Perspektywy rozwoju</a:t>
            </a:r>
          </a:p>
          <a:p>
            <a:r>
              <a:rPr lang="pl-PL" dirty="0"/>
              <a:t>Źródła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F8741F-2BCF-6585-6140-72ACC8EF04B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07A77C-2B25-4F7F-F3F9-761101040DE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26285136"/>
      </p:ext>
    </p:extLst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0FF4E-2589-3CBD-9CC3-477BAA19D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6145B-9A48-5F37-EE66-75E6D7DF5EB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0372A-7867-4BD1-9942-F05145FA56A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obwodów</a:t>
            </a:r>
            <a:r>
              <a:rPr lang="en-GB" noProof="0" dirty="0"/>
              <a:t> </a:t>
            </a:r>
            <a:r>
              <a:rPr lang="en-GB" noProof="0" dirty="0" err="1"/>
              <a:t>wyborczych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807A0-0C4B-55B3-B41B-D397644C9136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903675-5429-8619-3455-A8035E685E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46976-A820-A44C-5F39-9D0089B0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70" y="3297613"/>
            <a:ext cx="9316318" cy="3177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CC0F6A-A69F-F220-8EF1-1C38EB86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93" y="1186065"/>
            <a:ext cx="9318995" cy="177299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D9740A-5D0A-DBB1-143E-5FDD942E6942}"/>
              </a:ext>
            </a:extLst>
          </p:cNvPr>
          <p:cNvSpPr/>
          <p:nvPr/>
        </p:nvSpPr>
        <p:spPr>
          <a:xfrm>
            <a:off x="1823587" y="6154097"/>
            <a:ext cx="9297901" cy="3559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433219"/>
      </p:ext>
    </p:extLst>
  </p:cSld>
  <p:clrMapOvr>
    <a:masterClrMapping/>
  </p:clrMapOvr>
  <p:transition>
    <p:randomBa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E1EF8-138C-4207-56E6-AEE80640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AB248-E589-FA8A-F752-9B2AEB04F02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6B8C0-A0F7-F90C-19AC-3BD5EEBB9A3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komitetów</a:t>
            </a:r>
            <a:r>
              <a:rPr lang="en-GB" noProof="0" dirty="0"/>
              <a:t> </a:t>
            </a:r>
            <a:r>
              <a:rPr lang="en-GB" noProof="0" dirty="0" err="1"/>
              <a:t>wyborczych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00449-A4A1-9840-F04C-88EA6500FDB4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0C247-0A00-CFD2-40A6-7B7E1D403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2D927-AB3C-E405-2FDC-5A514C90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2" y="965053"/>
            <a:ext cx="11016635" cy="54422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7ABEF0-F151-EB8C-2EE3-F407AA878253}"/>
              </a:ext>
            </a:extLst>
          </p:cNvPr>
          <p:cNvSpPr/>
          <p:nvPr/>
        </p:nvSpPr>
        <p:spPr>
          <a:xfrm>
            <a:off x="10778874" y="1417983"/>
            <a:ext cx="1245194" cy="5035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3312056"/>
      </p:ext>
    </p:extLst>
  </p:cSld>
  <p:clrMapOvr>
    <a:masterClrMapping/>
  </p:clrMapOvr>
  <p:transition>
    <p:randomBa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20E4B-D97C-93ED-730A-E4C63DAA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5CA4D-C33C-4C51-463F-D9A761E8E8B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E8FC2-C60C-CBD8-BFB8-EF062936C6E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komitetów</a:t>
            </a:r>
            <a:r>
              <a:rPr lang="en-GB" noProof="0" dirty="0"/>
              <a:t> </a:t>
            </a:r>
            <a:r>
              <a:rPr lang="en-GB" noProof="0" dirty="0" err="1"/>
              <a:t>wyborczych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3D83D-AB46-3299-783B-26A85164C156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C156BB87-4344-7F94-2076-A4F9823337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55868" y="4824101"/>
            <a:ext cx="5131537" cy="3385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5219C-F99A-21BA-2050-A62D7FC2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32" y="924027"/>
            <a:ext cx="5228657" cy="5720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661620-B101-9DBB-A53C-EB0011338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76" y="2570951"/>
            <a:ext cx="5765292" cy="14448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A7C365-C0AF-2080-CA72-4C3EDA34ACE5}"/>
              </a:ext>
            </a:extLst>
          </p:cNvPr>
          <p:cNvCxnSpPr>
            <a:cxnSpLocks/>
          </p:cNvCxnSpPr>
          <p:nvPr/>
        </p:nvCxnSpPr>
        <p:spPr>
          <a:xfrm>
            <a:off x="5784574" y="3912705"/>
            <a:ext cx="45151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4471AC3-E3F6-1408-39C1-CBAD6B2D3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113" y="4485548"/>
            <a:ext cx="5794955" cy="3385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5649EA3-A869-DF1E-5875-4A47F7D3517F}"/>
              </a:ext>
            </a:extLst>
          </p:cNvPr>
          <p:cNvSpPr/>
          <p:nvPr/>
        </p:nvSpPr>
        <p:spPr>
          <a:xfrm>
            <a:off x="6258776" y="3836504"/>
            <a:ext cx="5765292" cy="179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6578732"/>
      </p:ext>
    </p:extLst>
  </p:cSld>
  <p:clrMapOvr>
    <a:masterClrMapping/>
  </p:clrMapOvr>
  <p:transition>
    <p:randomBa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CB6CD-4AB5-8DC8-8AF3-71F628958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338E3-9A13-C245-EB3E-D6159BAD4BF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48F02-196F-85A4-AFA3-06C26AA3B46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kandydatów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7A5D2-C156-42D2-D5BA-41D84117A550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AB73D05-5BA4-E418-8BC1-EAC1B1BF13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173C96-13DA-8E6C-9AAA-3F8D6E71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2" y="900579"/>
            <a:ext cx="11032015" cy="5467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DF753F-5773-7343-5E7D-66253774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62" y="2057033"/>
            <a:ext cx="939138" cy="1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0217"/>
      </p:ext>
    </p:extLst>
  </p:cSld>
  <p:clrMapOvr>
    <a:masterClrMapping/>
  </p:clrMapOvr>
  <p:transition>
    <p:randomBa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7E6E0-5B9C-9C37-6074-6DF09E57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79568-D05E-A3CF-D23E-14BB32D4897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5B73D-DA10-009B-EAFB-28EF67AFEE7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kandydatów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A4C7A-5A0B-2EFA-5E2B-15ADD2B83B72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2C52530-A7DD-1B6E-A5A1-86A79D59E4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E9187-F870-E0E7-C71B-91BAED89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2" y="980728"/>
            <a:ext cx="11016635" cy="5465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F79EA-208D-AF1B-9FBA-EFD637CDD701}"/>
              </a:ext>
            </a:extLst>
          </p:cNvPr>
          <p:cNvSpPr txBox="1"/>
          <p:nvPr/>
        </p:nvSpPr>
        <p:spPr>
          <a:xfrm>
            <a:off x="1667162" y="4650129"/>
            <a:ext cx="2105107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/>
              <a:t>Podstawowe</a:t>
            </a:r>
            <a:endParaRPr lang="en-GB" sz="1600" dirty="0"/>
          </a:p>
          <a:p>
            <a:r>
              <a:rPr lang="en-GB" sz="1600" dirty="0" err="1"/>
              <a:t>Średnie</a:t>
            </a:r>
            <a:endParaRPr lang="en-GB" sz="1600" dirty="0"/>
          </a:p>
          <a:p>
            <a:r>
              <a:rPr lang="en-GB" sz="1600" dirty="0" err="1"/>
              <a:t>Wyższe</a:t>
            </a:r>
            <a:endParaRPr lang="pl-PL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BEF709-17D2-2364-263A-B3AB540373F8}"/>
              </a:ext>
            </a:extLst>
          </p:cNvPr>
          <p:cNvCxnSpPr>
            <a:cxnSpLocks/>
          </p:cNvCxnSpPr>
          <p:nvPr/>
        </p:nvCxnSpPr>
        <p:spPr>
          <a:xfrm>
            <a:off x="3817951" y="4731856"/>
            <a:ext cx="3909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94723"/>
      </p:ext>
    </p:extLst>
  </p:cSld>
  <p:clrMapOvr>
    <a:masterClrMapping/>
  </p:clrMapOvr>
  <p:transition>
    <p:randomBa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AB606-BAFF-178E-B7B2-836CBE103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D26CA-906A-958F-0DD4-92766D65ADA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B6EE-CF23-44F2-CA74-5EA5E017D3B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kandydatów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7C1D9-2397-4288-433F-8E559EC4BAE7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F65CE4-2B68-045F-415F-075147B0A8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7432" y="2067504"/>
            <a:ext cx="11015662" cy="2600461"/>
          </a:xfrm>
        </p:spPr>
      </p:pic>
    </p:spTree>
    <p:extLst>
      <p:ext uri="{BB962C8B-B14F-4D97-AF65-F5344CB8AC3E}">
        <p14:creationId xmlns:p14="http://schemas.microsoft.com/office/powerpoint/2010/main" val="3808258624"/>
      </p:ext>
    </p:extLst>
  </p:cSld>
  <p:clrMapOvr>
    <a:masterClrMapping/>
  </p:clrMapOvr>
  <p:transition>
    <p:randomBa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66A7-CB26-67A0-4563-703C67AF1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0E3AE-F233-64BC-1164-6D057F7FE01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4860A-07E3-00E5-8780-46DFA286CD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Urzędnik</a:t>
            </a:r>
            <a:r>
              <a:rPr lang="en-GB" noProof="0" dirty="0"/>
              <a:t> </a:t>
            </a:r>
            <a:r>
              <a:rPr lang="en-GB" noProof="0" dirty="0" err="1"/>
              <a:t>wyborczy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65396-BDAF-F821-BA93-74550B5F1096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A7D831-8174-4C32-9F9B-BD6DFD7788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78457-5203-87CA-538D-CA2BCD30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2" y="1032593"/>
            <a:ext cx="11016634" cy="54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7216"/>
      </p:ext>
    </p:extLst>
  </p:cSld>
  <p:clrMapOvr>
    <a:masterClrMapping/>
  </p:clrMapOvr>
  <p:transition>
    <p:randomBa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5E2CA-9E95-4522-61A8-C895D6F7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E520C-99FA-8C35-7614-43DDB5942A0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9CCE4-33BD-7FC9-3153-09E456FDC3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wyborców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A0BF9-2709-A728-0840-49A184DA7032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D90752-3C44-2036-964C-5F647E5227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7E67EA-7A6E-AC05-13EA-0DFD332D62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7432" y="980728"/>
            <a:ext cx="11033779" cy="54708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AE4BA1-F8BB-89B6-49DA-C6D8D010D626}"/>
              </a:ext>
            </a:extLst>
          </p:cNvPr>
          <p:cNvSpPr/>
          <p:nvPr/>
        </p:nvSpPr>
        <p:spPr>
          <a:xfrm>
            <a:off x="10675620" y="1402080"/>
            <a:ext cx="1348448" cy="4660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7660296"/>
      </p:ext>
    </p:extLst>
  </p:cSld>
  <p:clrMapOvr>
    <a:masterClrMapping/>
  </p:clrMapOvr>
  <p:transition>
    <p:randomBa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0BB22-47B1-01D5-0FCD-8DE8D05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B54E1-259D-B71D-97F5-AE8A2C1651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FDD19-239F-78A3-1396-B1F45ABD47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wyborców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A38A7-12AE-E50D-2610-F3E5C08379B4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4D6C44-E245-55F4-741E-AD3E3D0A52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4780B-3E16-0DFE-EE68-6F65A9BF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2" y="980728"/>
            <a:ext cx="11016635" cy="54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3904"/>
      </p:ext>
    </p:extLst>
  </p:cSld>
  <p:clrMapOvr>
    <a:masterClrMapping/>
  </p:clrMapOvr>
  <p:transition>
    <p:randomBa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44CC3-5602-B0A4-7F68-E5F24570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00F07-01E2-88B6-119A-0750D95778B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DD776-17A1-AF83-B617-D75EA7D6430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noProof="0" dirty="0" err="1"/>
              <a:t>wyborców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61EE8-6964-8F1F-738B-B802C3654207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E91AF4-5369-9B5D-E04A-4D66DA0FDB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5613A-46A4-F202-1775-4652C8078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1" y="2162904"/>
            <a:ext cx="11025505" cy="28739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AC9619-3C12-E50C-4D22-CA20DFC9FEFF}"/>
              </a:ext>
            </a:extLst>
          </p:cNvPr>
          <p:cNvCxnSpPr/>
          <p:nvPr/>
        </p:nvCxnSpPr>
        <p:spPr>
          <a:xfrm>
            <a:off x="4434840" y="3916680"/>
            <a:ext cx="7467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AFA21B-A570-A193-EE07-84DF9A281BBD}"/>
              </a:ext>
            </a:extLst>
          </p:cNvPr>
          <p:cNvCxnSpPr>
            <a:cxnSpLocks/>
          </p:cNvCxnSpPr>
          <p:nvPr/>
        </p:nvCxnSpPr>
        <p:spPr>
          <a:xfrm>
            <a:off x="7757160" y="3916680"/>
            <a:ext cx="11277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390593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51D967-3FD8-5630-D7FC-0AF389913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3" y="1124744"/>
            <a:ext cx="11016635" cy="5256584"/>
          </a:xfrm>
        </p:spPr>
        <p:txBody>
          <a:bodyPr/>
          <a:lstStyle/>
          <a:p>
            <a:r>
              <a:rPr lang="pl-PL" dirty="0"/>
              <a:t>Jedno konto użytkownika dla jednej osoby</a:t>
            </a:r>
          </a:p>
          <a:p>
            <a:r>
              <a:rPr lang="pl-PL" dirty="0"/>
              <a:t>Wiele wyborów naraz, ale różnych rodzajów</a:t>
            </a:r>
          </a:p>
          <a:p>
            <a:r>
              <a:rPr lang="pl-PL" dirty="0"/>
              <a:t>Kandydaci bez konieczności bycia przypisanym do partii i obwodu wyborczego</a:t>
            </a:r>
          </a:p>
          <a:p>
            <a:r>
              <a:rPr lang="pl-PL" dirty="0"/>
              <a:t>Uwzględnianie głosów na kandydatów w podziale na obwód</a:t>
            </a:r>
          </a:p>
          <a:p>
            <a:r>
              <a:rPr lang="pl-PL" dirty="0"/>
              <a:t>Wyświetlanie statystyk szczegółowych tylko po zakończeniu wyborów, a pozostałych po rozpoczęciu</a:t>
            </a:r>
          </a:p>
          <a:p>
            <a:r>
              <a:rPr lang="pl-PL" dirty="0"/>
              <a:t>Umożliwienie wyborcy głosowania w dowolnym obwodzie wyborczym</a:t>
            </a:r>
          </a:p>
          <a:p>
            <a:r>
              <a:rPr lang="pl-PL" dirty="0"/>
              <a:t>Wdrożenie funkcjonalności pozwalających na przeprowadzenie wyborów zdalnie i stacjonarnie naraz</a:t>
            </a:r>
          </a:p>
          <a:p>
            <a:endParaRPr lang="pl-PL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048A0-CD6D-3682-52D1-33C2D8C9CB0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3" y="103240"/>
            <a:ext cx="11046299" cy="864096"/>
          </a:xfrm>
        </p:spPr>
        <p:txBody>
          <a:bodyPr/>
          <a:lstStyle/>
          <a:p>
            <a:r>
              <a:rPr lang="pl-PL" dirty="0"/>
              <a:t>Przyjęte założenia systemu</a:t>
            </a:r>
            <a:endParaRPr lang="en-GB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284C2C8F-D9BB-B208-B513-B2899CACA102}"/>
              </a:ext>
            </a:extLst>
          </p:cNvPr>
          <p:cNvSpPr txBox="1">
            <a:spLocks/>
          </p:cNvSpPr>
          <p:nvPr/>
        </p:nvSpPr>
        <p:spPr bwMode="auto">
          <a:xfrm>
            <a:off x="1007435" y="6237312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kern="0"/>
              <a:t>Jan Jankowski</a:t>
            </a:r>
            <a:endParaRPr lang="pl-PL" sz="1200" kern="0" dirty="0"/>
          </a:p>
        </p:txBody>
      </p:sp>
    </p:spTree>
    <p:extLst>
      <p:ext uri="{BB962C8B-B14F-4D97-AF65-F5344CB8AC3E}">
        <p14:creationId xmlns:p14="http://schemas.microsoft.com/office/powerpoint/2010/main" val="3524816349"/>
      </p:ext>
    </p:extLst>
  </p:cSld>
  <p:clrMapOvr>
    <a:masterClrMapping/>
  </p:clrMapOvr>
  <p:transition>
    <p:randomBa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297DE-3DD3-2535-86FE-20737D52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55A11-86C1-A8EA-A9CC-415EE7E345B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DFA3A-B68E-5492-AA8B-7417C3AF36C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dirty="0" err="1"/>
              <a:t>spisu</a:t>
            </a:r>
            <a:r>
              <a:rPr lang="en-GB" dirty="0"/>
              <a:t> </a:t>
            </a:r>
            <a:r>
              <a:rPr lang="en-GB" dirty="0" err="1"/>
              <a:t>komisji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2988A-A36B-D314-3F3D-05F6DA0404B6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E56BBB-6556-7417-132B-F70065549B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C5DF29-420B-9E8E-6D32-DDAD6428C0BA}"/>
              </a:ext>
            </a:extLst>
          </p:cNvPr>
          <p:cNvCxnSpPr/>
          <p:nvPr/>
        </p:nvCxnSpPr>
        <p:spPr>
          <a:xfrm>
            <a:off x="4434840" y="3916680"/>
            <a:ext cx="7467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4D9D3D-4CD6-0C1C-7331-5868555F8454}"/>
              </a:ext>
            </a:extLst>
          </p:cNvPr>
          <p:cNvCxnSpPr>
            <a:cxnSpLocks/>
          </p:cNvCxnSpPr>
          <p:nvPr/>
        </p:nvCxnSpPr>
        <p:spPr>
          <a:xfrm>
            <a:off x="7757160" y="3916680"/>
            <a:ext cx="11277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3D1577-9C47-9B73-D719-C8E8A18B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2" y="980728"/>
            <a:ext cx="11016635" cy="54479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9F9FF-67E3-B993-BF27-2E5032D03307}"/>
              </a:ext>
            </a:extLst>
          </p:cNvPr>
          <p:cNvSpPr/>
          <p:nvPr/>
        </p:nvSpPr>
        <p:spPr>
          <a:xfrm>
            <a:off x="10927080" y="1363980"/>
            <a:ext cx="1036320" cy="4808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2642547"/>
      </p:ext>
    </p:extLst>
  </p:cSld>
  <p:clrMapOvr>
    <a:masterClrMapping/>
  </p:clrMapOvr>
  <p:transition>
    <p:randomBa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080C1-12D9-06E3-B0B1-E424B37D2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D8BB-22B5-4506-5A79-41924AC5540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3B1C8-D8B5-D0F2-AC89-334D7505F20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dirty="0" err="1"/>
              <a:t>spisu</a:t>
            </a:r>
            <a:r>
              <a:rPr lang="en-GB" dirty="0"/>
              <a:t> </a:t>
            </a:r>
            <a:r>
              <a:rPr lang="en-GB" dirty="0" err="1"/>
              <a:t>komisji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89A49-D504-684A-C77E-F5D84112C39A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AC202F-5C1C-F4A2-40BE-F1638542AB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D38994-F8EE-409C-076B-26BC2E5843AD}"/>
              </a:ext>
            </a:extLst>
          </p:cNvPr>
          <p:cNvCxnSpPr/>
          <p:nvPr/>
        </p:nvCxnSpPr>
        <p:spPr>
          <a:xfrm>
            <a:off x="4434840" y="3916680"/>
            <a:ext cx="7467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D5DAF8-8EDA-3CBB-CDB0-52FB3ABFA540}"/>
              </a:ext>
            </a:extLst>
          </p:cNvPr>
          <p:cNvCxnSpPr>
            <a:cxnSpLocks/>
          </p:cNvCxnSpPr>
          <p:nvPr/>
        </p:nvCxnSpPr>
        <p:spPr>
          <a:xfrm>
            <a:off x="7757160" y="3916680"/>
            <a:ext cx="11277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DBCD046-B5A1-4582-05BF-D4B1B694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03" y="980728"/>
            <a:ext cx="11036356" cy="54692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723E08-3BB3-A57A-D37E-3F729369355C}"/>
              </a:ext>
            </a:extLst>
          </p:cNvPr>
          <p:cNvSpPr txBox="1"/>
          <p:nvPr/>
        </p:nvSpPr>
        <p:spPr>
          <a:xfrm>
            <a:off x="2713383" y="4629905"/>
            <a:ext cx="224624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/>
              <a:t>Przewodniczący</a:t>
            </a:r>
            <a:endParaRPr lang="en-GB" sz="1600" dirty="0"/>
          </a:p>
          <a:p>
            <a:r>
              <a:rPr lang="en-GB" sz="1600" dirty="0" err="1"/>
              <a:t>Wiceprzewodniczący</a:t>
            </a:r>
            <a:endParaRPr lang="en-GB" sz="1600" dirty="0"/>
          </a:p>
          <a:p>
            <a:r>
              <a:rPr lang="en-GB" sz="1600" dirty="0" err="1"/>
              <a:t>Członek</a:t>
            </a:r>
            <a:endParaRPr lang="pl-P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E7311-30AB-8C07-859A-8CB99707B115}"/>
              </a:ext>
            </a:extLst>
          </p:cNvPr>
          <p:cNvCxnSpPr>
            <a:cxnSpLocks/>
          </p:cNvCxnSpPr>
          <p:nvPr/>
        </p:nvCxnSpPr>
        <p:spPr>
          <a:xfrm>
            <a:off x="5052391" y="5331907"/>
            <a:ext cx="3909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15857"/>
      </p:ext>
    </p:extLst>
  </p:cSld>
  <p:clrMapOvr>
    <a:masterClrMapping/>
  </p:clrMapOvr>
  <p:transition>
    <p:randomBa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3F7C-529B-A3D8-EA4F-1BF28CB7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34200-BCE1-3DF3-54D0-72EB6B857AA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DB38B-1C2D-4B0C-39E7-978B1814C01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2" y="116632"/>
            <a:ext cx="11046299" cy="864096"/>
          </a:xfrm>
        </p:spPr>
        <p:txBody>
          <a:bodyPr/>
          <a:lstStyle/>
          <a:p>
            <a:r>
              <a:rPr lang="en-GB" noProof="0" dirty="0" err="1"/>
              <a:t>Konfigurowanie</a:t>
            </a:r>
            <a:r>
              <a:rPr lang="en-GB" noProof="0" dirty="0"/>
              <a:t> </a:t>
            </a:r>
            <a:r>
              <a:rPr lang="en-GB" dirty="0" err="1"/>
              <a:t>spisu</a:t>
            </a:r>
            <a:r>
              <a:rPr lang="en-GB" dirty="0"/>
              <a:t> </a:t>
            </a:r>
            <a:r>
              <a:rPr lang="en-GB" dirty="0" err="1"/>
              <a:t>komisji</a:t>
            </a:r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371DA-4CD1-0C6F-AC52-F186ADC22D04}"/>
              </a:ext>
            </a:extLst>
          </p:cNvPr>
          <p:cNvSpPr txBox="1"/>
          <p:nvPr/>
        </p:nvSpPr>
        <p:spPr>
          <a:xfrm>
            <a:off x="10778874" y="6474822"/>
            <a:ext cx="141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Krzysztof Saar</a:t>
            </a:r>
            <a:endParaRPr lang="pl-PL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C614B3-A136-82F4-0081-5C28E2E134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7432" y="2450829"/>
            <a:ext cx="11015662" cy="2193853"/>
          </a:xfrm>
        </p:spPr>
      </p:pic>
    </p:spTree>
    <p:extLst>
      <p:ext uri="{BB962C8B-B14F-4D97-AF65-F5344CB8AC3E}">
        <p14:creationId xmlns:p14="http://schemas.microsoft.com/office/powerpoint/2010/main" val="3835591690"/>
      </p:ext>
    </p:extLst>
  </p:cSld>
  <p:clrMapOvr>
    <a:masterClrMapping/>
  </p:clrMapOvr>
  <p:transition>
    <p:randomBa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tekst, zrzut ekranu, książka, osoba&#10;&#10;Opis wygenerowany automatycznie">
            <a:extLst>
              <a:ext uri="{FF2B5EF4-FFF2-40B4-BE49-F238E27FC236}">
                <a16:creationId xmlns:a16="http://schemas.microsoft.com/office/drawing/2014/main" id="{DA079CBE-E2C5-7917-93DC-D386BB0C45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40" y="864096"/>
            <a:ext cx="11312543" cy="5583987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C33C3EC-AF83-8664-15EB-1DE47918C62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niezalogowanych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D685775-00AE-99B2-855F-E93596E0D978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0049F54B-0CD6-5C45-741F-5066AF2C18FD}"/>
              </a:ext>
            </a:extLst>
          </p:cNvPr>
          <p:cNvCxnSpPr>
            <a:cxnSpLocks/>
          </p:cNvCxnSpPr>
          <p:nvPr/>
        </p:nvCxnSpPr>
        <p:spPr>
          <a:xfrm flipV="1">
            <a:off x="7287768" y="2697480"/>
            <a:ext cx="2130552" cy="9586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F67D347C-C888-3C20-86C1-6591A3827FFC}"/>
              </a:ext>
            </a:extLst>
          </p:cNvPr>
          <p:cNvCxnSpPr>
            <a:cxnSpLocks/>
          </p:cNvCxnSpPr>
          <p:nvPr/>
        </p:nvCxnSpPr>
        <p:spPr>
          <a:xfrm flipH="1" flipV="1">
            <a:off x="2231136" y="2834640"/>
            <a:ext cx="5056632" cy="8214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29484"/>
      </p:ext>
    </p:extLst>
  </p:cSld>
  <p:clrMapOvr>
    <a:masterClrMapping/>
  </p:clrMapOvr>
  <p:transition>
    <p:randomBa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C762-E543-D806-15BD-3E6170CF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22E7CC6-CFFC-6E88-D083-40C632E4ED7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niezalogowanych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9A2C822-F3F0-AB8A-DA76-8BE613E7477C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9E9856CA-D721-26FF-409B-BFC09856FD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4" y="864096"/>
            <a:ext cx="11255275" cy="5582424"/>
          </a:xfrm>
        </p:spPr>
      </p:pic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D2B230A-EAF9-0B8C-FBD0-18A029B24948}"/>
              </a:ext>
            </a:extLst>
          </p:cNvPr>
          <p:cNvCxnSpPr/>
          <p:nvPr/>
        </p:nvCxnSpPr>
        <p:spPr>
          <a:xfrm>
            <a:off x="2880360" y="4425696"/>
            <a:ext cx="2194560" cy="1170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8705"/>
      </p:ext>
    </p:extLst>
  </p:cSld>
  <p:clrMapOvr>
    <a:masterClrMapping/>
  </p:clrMapOvr>
  <p:transition>
    <p:randomBa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AD91-801B-34A4-BC97-F25FBA0FC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tekst, zrzut ekranu, książka, osoba&#10;&#10;Opis wygenerowany automatycznie">
            <a:extLst>
              <a:ext uri="{FF2B5EF4-FFF2-40B4-BE49-F238E27FC236}">
                <a16:creationId xmlns:a16="http://schemas.microsoft.com/office/drawing/2014/main" id="{8B24FCC4-1169-5A46-2E3D-F82A2593C6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40" y="864096"/>
            <a:ext cx="11312543" cy="5583987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826AEC7-E1A9-49F1-390C-12EC6CF3358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niezalogowanych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98BA429-465E-B93D-DBA2-06657F485FFF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377035DA-5397-1503-21AF-25C24E90532C}"/>
              </a:ext>
            </a:extLst>
          </p:cNvPr>
          <p:cNvCxnSpPr>
            <a:cxnSpLocks/>
          </p:cNvCxnSpPr>
          <p:nvPr/>
        </p:nvCxnSpPr>
        <p:spPr>
          <a:xfrm flipH="1">
            <a:off x="4992624" y="3656089"/>
            <a:ext cx="2295144" cy="13365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1CB87E79-98B5-2587-0BF7-45E17548C016}"/>
              </a:ext>
            </a:extLst>
          </p:cNvPr>
          <p:cNvCxnSpPr>
            <a:cxnSpLocks/>
          </p:cNvCxnSpPr>
          <p:nvPr/>
        </p:nvCxnSpPr>
        <p:spPr>
          <a:xfrm flipH="1" flipV="1">
            <a:off x="1993392" y="2112264"/>
            <a:ext cx="5294376" cy="154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9258"/>
      </p:ext>
    </p:extLst>
  </p:cSld>
  <p:clrMapOvr>
    <a:masterClrMapping/>
  </p:clrMapOvr>
  <p:transition>
    <p:randomBa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3098-557A-277B-6AD4-70FAB936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6D9E8E6-2B70-57E5-BD11-C11711F6500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niezalogowanych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6319CBD-D35E-54F4-1C80-AB6E4E09B62A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60B45957-9FA7-A8DB-7D68-F9B3F37C17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56" y="864096"/>
            <a:ext cx="11313644" cy="5533390"/>
          </a:xfrm>
        </p:spPr>
      </p:pic>
    </p:spTree>
    <p:extLst>
      <p:ext uri="{BB962C8B-B14F-4D97-AF65-F5344CB8AC3E}">
        <p14:creationId xmlns:p14="http://schemas.microsoft.com/office/powerpoint/2010/main" val="680018691"/>
      </p:ext>
    </p:extLst>
  </p:cSld>
  <p:clrMapOvr>
    <a:masterClrMapping/>
  </p:clrMapOvr>
  <p:transition>
    <p:randomBa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965FD-E41A-29EA-5D2F-EC1D8F0C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tekst, zrzut ekranu, książka, osoba&#10;&#10;Opis wygenerowany automatycznie">
            <a:extLst>
              <a:ext uri="{FF2B5EF4-FFF2-40B4-BE49-F238E27FC236}">
                <a16:creationId xmlns:a16="http://schemas.microsoft.com/office/drawing/2014/main" id="{1136836E-482D-788C-D6E8-5A5FC8120F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40" y="864096"/>
            <a:ext cx="11312543" cy="5583987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469A3FC-0CAA-318C-F413-731E159AEA7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niezalogowanych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A14387A-7E92-A381-0E20-BB9B992C8673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E5C69B31-082B-E011-30B4-C7AEDAAD5AB3}"/>
              </a:ext>
            </a:extLst>
          </p:cNvPr>
          <p:cNvCxnSpPr>
            <a:cxnSpLocks/>
          </p:cNvCxnSpPr>
          <p:nvPr/>
        </p:nvCxnSpPr>
        <p:spPr>
          <a:xfrm>
            <a:off x="7287768" y="3656089"/>
            <a:ext cx="2395728" cy="13822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9A16BCEF-20A0-5FAC-4634-03362A80F3BB}"/>
              </a:ext>
            </a:extLst>
          </p:cNvPr>
          <p:cNvCxnSpPr>
            <a:cxnSpLocks/>
          </p:cNvCxnSpPr>
          <p:nvPr/>
        </p:nvCxnSpPr>
        <p:spPr>
          <a:xfrm flipH="1" flipV="1">
            <a:off x="1810512" y="2478024"/>
            <a:ext cx="5477256" cy="11780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449898"/>
      </p:ext>
    </p:extLst>
  </p:cSld>
  <p:clrMapOvr>
    <a:masterClrMapping/>
  </p:clrMapOvr>
  <p:transition>
    <p:randomBa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9534D-7B8D-8CD5-B3F2-014DA0EA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DC600C0-7E35-C565-87E4-B208B82AB50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niezalogowanych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BC8B889-DBD7-A700-180C-7E57AD6CF827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EB8A3501-CD7F-F15F-4C0A-C4BA1A28D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68" y="864096"/>
            <a:ext cx="10877087" cy="5345776"/>
          </a:xfrm>
        </p:spPr>
      </p:pic>
    </p:spTree>
    <p:extLst>
      <p:ext uri="{BB962C8B-B14F-4D97-AF65-F5344CB8AC3E}">
        <p14:creationId xmlns:p14="http://schemas.microsoft.com/office/powerpoint/2010/main" val="1482271536"/>
      </p:ext>
    </p:extLst>
  </p:cSld>
  <p:clrMapOvr>
    <a:masterClrMapping/>
  </p:clrMapOvr>
  <p:transition>
    <p:randomBa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0130A-9F62-A6E5-3FDF-0BDDDF709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9BB5967-82B2-7DA0-1CA0-A4D766854B0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niezalogowanych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25E77BF-1CA5-6FEF-3BBB-6D8C5847D3DD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CB1B8665-30B4-39B3-8C30-37332E3330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82" y="864096"/>
            <a:ext cx="11185260" cy="5524246"/>
          </a:xfrm>
        </p:spPr>
      </p:pic>
    </p:spTree>
    <p:extLst>
      <p:ext uri="{BB962C8B-B14F-4D97-AF65-F5344CB8AC3E}">
        <p14:creationId xmlns:p14="http://schemas.microsoft.com/office/powerpoint/2010/main" val="1909637619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231B-8BFB-CCE4-A425-3B0D695B5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7654BE-7083-03E8-DB2C-44A95FBAE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3" y="1124744"/>
            <a:ext cx="11016635" cy="5256584"/>
          </a:xfrm>
        </p:spPr>
        <p:txBody>
          <a:bodyPr/>
          <a:lstStyle/>
          <a:p>
            <a:pPr marL="0" indent="0">
              <a:buNone/>
            </a:pPr>
            <a:endParaRPr lang="pl-PL" dirty="0"/>
          </a:p>
          <a:p>
            <a:r>
              <a:rPr lang="pl-PL" b="0" i="0" u="none" strike="noStrike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Możliwość oddania tylko jednego głosu w danych wyborach przez użytkownika</a:t>
            </a:r>
          </a:p>
          <a:p>
            <a:r>
              <a:rPr lang="pl-PL" dirty="0">
                <a:cs typeface="Calibri" panose="020F0502020204030204" pitchFamily="34" charset="0"/>
              </a:rPr>
              <a:t>Minimalizacja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redundancj</a:t>
            </a:r>
            <a:r>
              <a:rPr lang="pl-PL" dirty="0">
                <a:cs typeface="Calibri" panose="020F0502020204030204" pitchFamily="34" charset="0"/>
              </a:rPr>
              <a:t>i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danych</a:t>
            </a:r>
            <a:endParaRPr lang="pl-PL" dirty="0">
              <a:cs typeface="Calibri" panose="020F0502020204030204" pitchFamily="34" charset="0"/>
            </a:endParaRPr>
          </a:p>
          <a:p>
            <a:r>
              <a:rPr lang="pl-PL" dirty="0">
                <a:cs typeface="Calibri" panose="020F0502020204030204" pitchFamily="34" charset="0"/>
              </a:rPr>
              <a:t>Łatwiejsze przypisywanie uprawnień użytkownikom</a:t>
            </a:r>
          </a:p>
          <a:p>
            <a:r>
              <a:rPr lang="pl-PL" dirty="0">
                <a:cs typeface="Calibri" panose="020F0502020204030204" pitchFamily="34" charset="0"/>
              </a:rPr>
              <a:t>Wyeliminowanie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ryzyk</a:t>
            </a:r>
            <a:r>
              <a:rPr lang="pl-PL" dirty="0">
                <a:cs typeface="Calibri" panose="020F0502020204030204" pitchFamily="34" charset="0"/>
              </a:rPr>
              <a:t>a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manipulacji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wynikami</a:t>
            </a:r>
            <a:endParaRPr lang="pl-PL" dirty="0">
              <a:cs typeface="Calibri" panose="020F0502020204030204" pitchFamily="34" charset="0"/>
            </a:endParaRPr>
          </a:p>
          <a:p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E4310-6C06-7751-35D3-BAF4E1B013A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3" y="103240"/>
            <a:ext cx="11046299" cy="864096"/>
          </a:xfrm>
        </p:spPr>
        <p:txBody>
          <a:bodyPr/>
          <a:lstStyle/>
          <a:p>
            <a:r>
              <a:rPr lang="pl-PL" dirty="0"/>
              <a:t>Jedno konto dla jednej osoby</a:t>
            </a:r>
            <a:endParaRPr lang="en-GB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2F03EE56-F4D1-4855-9A29-D19D713999EE}"/>
              </a:ext>
            </a:extLst>
          </p:cNvPr>
          <p:cNvSpPr txBox="1">
            <a:spLocks/>
          </p:cNvSpPr>
          <p:nvPr/>
        </p:nvSpPr>
        <p:spPr bwMode="auto">
          <a:xfrm>
            <a:off x="1007435" y="6353944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kern="0" dirty="0"/>
              <a:t>Jan Jankowski</a:t>
            </a:r>
          </a:p>
        </p:txBody>
      </p:sp>
    </p:spTree>
    <p:extLst>
      <p:ext uri="{BB962C8B-B14F-4D97-AF65-F5344CB8AC3E}">
        <p14:creationId xmlns:p14="http://schemas.microsoft.com/office/powerpoint/2010/main" val="2816579355"/>
      </p:ext>
    </p:extLst>
  </p:cSld>
  <p:clrMapOvr>
    <a:masterClrMapping/>
  </p:clrMapOvr>
  <p:transition>
    <p:randomBa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FA72E-FF25-ACDB-B8BE-11BC814D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tekst, zrzut ekranu, książka, osoba&#10;&#10;Opis wygenerowany automatycznie">
            <a:extLst>
              <a:ext uri="{FF2B5EF4-FFF2-40B4-BE49-F238E27FC236}">
                <a16:creationId xmlns:a16="http://schemas.microsoft.com/office/drawing/2014/main" id="{5C1DE03F-0D4C-8486-5CBC-FEA8086A29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40" y="864096"/>
            <a:ext cx="11312543" cy="5583987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5DB5462-DC0D-1ED5-B569-D97D42FA12A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niezalogowanych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F51D608-5606-D364-7CDF-28EFE7F530EA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52E3B345-A2B6-8A1B-D75B-F54E0B7D5DD6}"/>
              </a:ext>
            </a:extLst>
          </p:cNvPr>
          <p:cNvCxnSpPr>
            <a:cxnSpLocks/>
          </p:cNvCxnSpPr>
          <p:nvPr/>
        </p:nvCxnSpPr>
        <p:spPr>
          <a:xfrm flipH="1">
            <a:off x="2020824" y="3656089"/>
            <a:ext cx="5266944" cy="2580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173775"/>
      </p:ext>
    </p:extLst>
  </p:cSld>
  <p:clrMapOvr>
    <a:masterClrMapping/>
  </p:clrMapOvr>
  <p:transition>
    <p:randomBa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0A4DB-E50F-17D4-3241-3B1AA8D62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6E39E4B-1994-00EE-9164-F7C63B2AD6A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niezalogowanych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525BBED-5EE8-83B2-857A-4F6E18F64EE2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B1D17358-EFDB-5A13-D0CD-E14520BBF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14" y="864096"/>
            <a:ext cx="11164848" cy="5582424"/>
          </a:xfr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DB1E300A-18A8-5278-40F0-924EF555D359}"/>
              </a:ext>
            </a:extLst>
          </p:cNvPr>
          <p:cNvCxnSpPr>
            <a:cxnSpLocks/>
          </p:cNvCxnSpPr>
          <p:nvPr/>
        </p:nvCxnSpPr>
        <p:spPr>
          <a:xfrm>
            <a:off x="3749040" y="4471416"/>
            <a:ext cx="3035808" cy="14538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80231"/>
      </p:ext>
    </p:extLst>
  </p:cSld>
  <p:clrMapOvr>
    <a:masterClrMapping/>
  </p:clrMapOvr>
  <p:transition>
    <p:randomBa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FD699-7577-B1AF-1DB2-54E785147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1C30C41-5A87-EF25-24D7-7C21A697C92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90EFFE0-47F5-B808-D288-931A20E13029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7BE9E99A-999A-916F-8351-8547DC326B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800893"/>
            <a:ext cx="11295888" cy="5527391"/>
          </a:xfrm>
        </p:spPr>
      </p:pic>
    </p:spTree>
    <p:extLst>
      <p:ext uri="{BB962C8B-B14F-4D97-AF65-F5344CB8AC3E}">
        <p14:creationId xmlns:p14="http://schemas.microsoft.com/office/powerpoint/2010/main" val="3887523282"/>
      </p:ext>
    </p:extLst>
  </p:cSld>
  <p:clrMapOvr>
    <a:masterClrMapping/>
  </p:clrMapOvr>
  <p:transition>
    <p:randomBa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D4669-21F6-159F-0E48-0B39EAF5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05C8FE1-6CDF-4E89-1748-71C71104E03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15244CF-99FB-3EBA-C0A0-38EC20769812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książka, osoba&#10;&#10;Opis wygenerowany automatycznie">
            <a:extLst>
              <a:ext uri="{FF2B5EF4-FFF2-40B4-BE49-F238E27FC236}">
                <a16:creationId xmlns:a16="http://schemas.microsoft.com/office/drawing/2014/main" id="{9B1E4146-5EFD-48A9-16BD-3DE9BCC00E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17" y="864096"/>
            <a:ext cx="11137414" cy="5423488"/>
          </a:xfr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2F0440F0-D2CE-381B-2664-84A75941852C}"/>
              </a:ext>
            </a:extLst>
          </p:cNvPr>
          <p:cNvCxnSpPr>
            <a:cxnSpLocks/>
          </p:cNvCxnSpPr>
          <p:nvPr/>
        </p:nvCxnSpPr>
        <p:spPr>
          <a:xfrm flipV="1">
            <a:off x="7077456" y="1097280"/>
            <a:ext cx="3694176" cy="28072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DC1D9E38-F018-F704-ED39-495994882CDF}"/>
              </a:ext>
            </a:extLst>
          </p:cNvPr>
          <p:cNvCxnSpPr>
            <a:cxnSpLocks/>
          </p:cNvCxnSpPr>
          <p:nvPr/>
        </p:nvCxnSpPr>
        <p:spPr>
          <a:xfrm flipH="1">
            <a:off x="1709928" y="3904488"/>
            <a:ext cx="5367528" cy="18562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791143"/>
      </p:ext>
    </p:extLst>
  </p:cSld>
  <p:clrMapOvr>
    <a:masterClrMapping/>
  </p:clrMapOvr>
  <p:transition>
    <p:randomBa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33160-F3BF-0CB1-13E3-B2325A5B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C7CFD20-CF77-6266-3444-C91A241BF1C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AF4CE42-809F-FDD2-04B5-59258A2D1077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7" name="Symbol zastępczy zawartości 6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716E454B-7C80-23BA-3277-F0507B514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52" y="864096"/>
            <a:ext cx="11219410" cy="5510974"/>
          </a:xfrm>
        </p:spPr>
      </p:pic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E4248E30-5A44-DD5A-C3C0-39C8CD0540BA}"/>
              </a:ext>
            </a:extLst>
          </p:cNvPr>
          <p:cNvCxnSpPr>
            <a:cxnSpLocks/>
          </p:cNvCxnSpPr>
          <p:nvPr/>
        </p:nvCxnSpPr>
        <p:spPr>
          <a:xfrm flipV="1">
            <a:off x="3511296" y="5742432"/>
            <a:ext cx="3739896" cy="5029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46929"/>
      </p:ext>
    </p:extLst>
  </p:cSld>
  <p:clrMapOvr>
    <a:masterClrMapping/>
  </p:clrMapOvr>
  <p:transition>
    <p:randomBa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230A3-C58F-A94E-3F73-B78A551D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DAF9C50-4FB3-6452-8DC5-ECA90999FDF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136226B-7F00-2BF5-E8AD-35A52713C959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951BF4FA-22CE-9925-E172-686A657D5D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85" y="964680"/>
            <a:ext cx="10602853" cy="5256212"/>
          </a:xfr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C6885C97-8DDF-0613-C85F-0E1F074303CD}"/>
              </a:ext>
            </a:extLst>
          </p:cNvPr>
          <p:cNvCxnSpPr>
            <a:cxnSpLocks/>
          </p:cNvCxnSpPr>
          <p:nvPr/>
        </p:nvCxnSpPr>
        <p:spPr>
          <a:xfrm flipV="1">
            <a:off x="3685032" y="4919472"/>
            <a:ext cx="2788920" cy="7132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93350"/>
      </p:ext>
    </p:extLst>
  </p:cSld>
  <p:clrMapOvr>
    <a:masterClrMapping/>
  </p:clrMapOvr>
  <p:transition>
    <p:randomBa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1512E-3C71-545F-C0A8-BDE3E357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BA4816E-6D85-14A6-F5A1-7248FF1434B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12298BA-5444-982A-DC6B-744C50492D71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diagram&#10;&#10;Opis wygenerowany automatycznie">
            <a:extLst>
              <a:ext uri="{FF2B5EF4-FFF2-40B4-BE49-F238E27FC236}">
                <a16:creationId xmlns:a16="http://schemas.microsoft.com/office/drawing/2014/main" id="{7A75AEC1-5E80-FB00-5DF8-996011604A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02" y="1076702"/>
            <a:ext cx="10535104" cy="5256212"/>
          </a:xfr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F7B47019-2CD0-6070-9D60-B6ECB4829C9C}"/>
              </a:ext>
            </a:extLst>
          </p:cNvPr>
          <p:cNvCxnSpPr>
            <a:cxnSpLocks/>
          </p:cNvCxnSpPr>
          <p:nvPr/>
        </p:nvCxnSpPr>
        <p:spPr>
          <a:xfrm flipV="1">
            <a:off x="3511296" y="5781298"/>
            <a:ext cx="3035808" cy="464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09738"/>
      </p:ext>
    </p:extLst>
  </p:cSld>
  <p:clrMapOvr>
    <a:masterClrMapping/>
  </p:clrMapOvr>
  <p:transition>
    <p:randomBa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3AC8-7189-C760-D316-72C010F3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92508A3-3D7B-7234-23E7-667925071B5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B8A64AC-8503-6C4A-B695-2AEE5810A285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7" name="Symbol zastępczy zawartości 6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603DD298-DA9A-ABD7-0950-34449E2AB9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52" y="864096"/>
            <a:ext cx="11219410" cy="5510974"/>
          </a:xfrm>
        </p:spPr>
      </p:pic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7D1D28C2-7F42-2230-D33C-B9357FAFC780}"/>
              </a:ext>
            </a:extLst>
          </p:cNvPr>
          <p:cNvCxnSpPr>
            <a:cxnSpLocks/>
          </p:cNvCxnSpPr>
          <p:nvPr/>
        </p:nvCxnSpPr>
        <p:spPr>
          <a:xfrm flipV="1">
            <a:off x="3511296" y="5212080"/>
            <a:ext cx="4352544" cy="10332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125143"/>
      </p:ext>
    </p:extLst>
  </p:cSld>
  <p:clrMapOvr>
    <a:masterClrMapping/>
  </p:clrMapOvr>
  <p:transition>
    <p:randomBa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5C6A-AA82-5EEE-AA8B-BBE07A92F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BED646-22CC-470F-3C62-E807FF880E5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73C4383-E129-8028-4305-37295E8391BE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B7D48B4F-7ACD-DABC-E18F-2F377F5469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4" y="1008698"/>
            <a:ext cx="10688959" cy="5256212"/>
          </a:xfr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B0D644EC-B6AE-FED9-7CDD-71E63D3A69F1}"/>
              </a:ext>
            </a:extLst>
          </p:cNvPr>
          <p:cNvCxnSpPr>
            <a:cxnSpLocks/>
          </p:cNvCxnSpPr>
          <p:nvPr/>
        </p:nvCxnSpPr>
        <p:spPr>
          <a:xfrm>
            <a:off x="3813048" y="4672584"/>
            <a:ext cx="2871216" cy="9235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192355"/>
      </p:ext>
    </p:extLst>
  </p:cSld>
  <p:clrMapOvr>
    <a:masterClrMapping/>
  </p:clrMapOvr>
  <p:transition>
    <p:randomBa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CBB48-9EB5-4EB7-6E62-B774868F1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5A4E1C3-9DB8-7DE5-6C67-5F7C5746229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FE2DB94-40DF-BEFE-88FA-EB5EDFEE29ED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oprogramowanie, Ikona komputerowa, Strona internetowa&#10;&#10;Opis wygenerowany automatycznie">
            <a:extLst>
              <a:ext uri="{FF2B5EF4-FFF2-40B4-BE49-F238E27FC236}">
                <a16:creationId xmlns:a16="http://schemas.microsoft.com/office/drawing/2014/main" id="{C9C6203C-6068-5541-3345-AA40E9B99D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36" y="994406"/>
            <a:ext cx="10701166" cy="5256212"/>
          </a:xfrm>
        </p:spPr>
      </p:pic>
      <p:sp>
        <p:nvSpPr>
          <p:cNvPr id="10" name="Owal 9">
            <a:extLst>
              <a:ext uri="{FF2B5EF4-FFF2-40B4-BE49-F238E27FC236}">
                <a16:creationId xmlns:a16="http://schemas.microsoft.com/office/drawing/2014/main" id="{617832EB-5517-CDE2-287A-315E269CD6D2}"/>
              </a:ext>
            </a:extLst>
          </p:cNvPr>
          <p:cNvSpPr/>
          <p:nvPr/>
        </p:nvSpPr>
        <p:spPr>
          <a:xfrm>
            <a:off x="6611112" y="4809744"/>
            <a:ext cx="768096" cy="4937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4597819"/>
      </p:ext>
    </p:extLst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545F-1852-175D-7832-7A295447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A12F98-8D9E-68B3-0039-E5BB1A578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3" y="908720"/>
            <a:ext cx="11016635" cy="5413992"/>
          </a:xfrm>
        </p:spPr>
        <p:txBody>
          <a:bodyPr/>
          <a:lstStyle/>
          <a:p>
            <a:r>
              <a:rPr lang="pl-PL" dirty="0">
                <a:cs typeface="Calibri" panose="020F0502020204030204" pitchFamily="34" charset="0"/>
              </a:rPr>
              <a:t>Zabezpieczenie przed powielaniem tych samych danych </a:t>
            </a:r>
          </a:p>
          <a:p>
            <a:r>
              <a:rPr lang="pl-PL" dirty="0">
                <a:cs typeface="Calibri" panose="020F0502020204030204" pitchFamily="34" charset="0"/>
              </a:rPr>
              <a:t>Przystosowanie aplikacji do różnego rodzaju wyborów</a:t>
            </a:r>
          </a:p>
          <a:p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E5B42-00A4-29C3-42DD-4BBA9EFFC25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07433" y="44624"/>
            <a:ext cx="11046299" cy="864096"/>
          </a:xfrm>
        </p:spPr>
        <p:txBody>
          <a:bodyPr/>
          <a:lstStyle/>
          <a:p>
            <a:r>
              <a:rPr lang="pl-PL" dirty="0"/>
              <a:t>Wiele wyborów naraz, ale różnych typów</a:t>
            </a:r>
            <a:endParaRPr lang="en-GB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03FD668B-0F05-7B73-B241-788BACF94283}"/>
              </a:ext>
            </a:extLst>
          </p:cNvPr>
          <p:cNvSpPr txBox="1">
            <a:spLocks/>
          </p:cNvSpPr>
          <p:nvPr/>
        </p:nvSpPr>
        <p:spPr bwMode="auto">
          <a:xfrm>
            <a:off x="1007435" y="6353944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kern="0" dirty="0"/>
              <a:t>Jan Jankowski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0A273-EEB1-6DDE-0BD8-22E952F2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49" y="1918252"/>
            <a:ext cx="4333802" cy="491297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24053"/>
      </p:ext>
    </p:extLst>
  </p:cSld>
  <p:clrMapOvr>
    <a:masterClrMapping/>
  </p:clrMapOvr>
  <p:transition>
    <p:randomBa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D954E-D14A-E263-4DCE-648AA2AB9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479DA7-B61A-C679-1FB0-65C0DDDA0CA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3946549-9884-DAC2-6BB6-E00A2AED2BA4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8" name="Obraz 7" descr="Obraz zawierający tekst, zrzut ekranu, książka, osoba&#10;&#10;Opis wygenerowany automatycznie">
            <a:extLst>
              <a:ext uri="{FF2B5EF4-FFF2-40B4-BE49-F238E27FC236}">
                <a16:creationId xmlns:a16="http://schemas.microsoft.com/office/drawing/2014/main" id="{A9EC362C-10E1-A57E-D432-855F96F9A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864096"/>
            <a:ext cx="11149802" cy="5485369"/>
          </a:xfrm>
          <a:prstGeom prst="rect">
            <a:avLst/>
          </a:prstGeom>
        </p:spPr>
      </p:pic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305DB97D-7E2C-D490-3497-C5A68C7F0FF8}"/>
              </a:ext>
            </a:extLst>
          </p:cNvPr>
          <p:cNvCxnSpPr>
            <a:cxnSpLocks/>
          </p:cNvCxnSpPr>
          <p:nvPr/>
        </p:nvCxnSpPr>
        <p:spPr>
          <a:xfrm flipH="1" flipV="1">
            <a:off x="4958499" y="2837468"/>
            <a:ext cx="2281287" cy="9992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14A6AD1-F12D-E439-3B2E-21D1A4C8C3FC}"/>
              </a:ext>
            </a:extLst>
          </p:cNvPr>
          <p:cNvCxnSpPr>
            <a:cxnSpLocks/>
          </p:cNvCxnSpPr>
          <p:nvPr/>
        </p:nvCxnSpPr>
        <p:spPr>
          <a:xfrm flipH="1" flipV="1">
            <a:off x="1489435" y="1819373"/>
            <a:ext cx="103695" cy="21870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91939"/>
      </p:ext>
    </p:extLst>
  </p:cSld>
  <p:clrMapOvr>
    <a:masterClrMapping/>
  </p:clrMapOvr>
  <p:transition>
    <p:randomBa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5D653-8C7B-013C-1486-A8E4EF92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A0B5C8F-2864-728D-AAB8-C5E3443E882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8BEF9E0-94DA-656C-43A0-D88B13DFBF44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3" name="Obraz 2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E836C948-2E14-9EE1-AEA0-423FBB5D0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1" y="995237"/>
            <a:ext cx="11050802" cy="5419143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EB4C3489-6351-8AC9-6284-E8E79AEED37D}"/>
              </a:ext>
            </a:extLst>
          </p:cNvPr>
          <p:cNvCxnSpPr>
            <a:cxnSpLocks/>
          </p:cNvCxnSpPr>
          <p:nvPr/>
        </p:nvCxnSpPr>
        <p:spPr>
          <a:xfrm flipV="1">
            <a:off x="3110845" y="5081047"/>
            <a:ext cx="2196446" cy="4713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770019"/>
      </p:ext>
    </p:extLst>
  </p:cSld>
  <p:clrMapOvr>
    <a:masterClrMapping/>
  </p:clrMapOvr>
  <p:transition>
    <p:randomBa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3BFD2-E406-0215-6C9F-9C1242D64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7FA6C4E-43FB-4D76-E19F-9823015E499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5D9DFB5-0C03-82DE-F976-90F65590DCBB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3" name="Obraz 2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4C5C53E6-DBE4-7957-8D1C-F75B55B86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2" y="864096"/>
            <a:ext cx="11046299" cy="5493359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0DB1CE83-3283-A2F6-8F8E-4FEE01426EF9}"/>
              </a:ext>
            </a:extLst>
          </p:cNvPr>
          <p:cNvCxnSpPr>
            <a:cxnSpLocks/>
          </p:cNvCxnSpPr>
          <p:nvPr/>
        </p:nvCxnSpPr>
        <p:spPr>
          <a:xfrm flipV="1">
            <a:off x="3110845" y="4213781"/>
            <a:ext cx="3582186" cy="13386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23819"/>
      </p:ext>
    </p:extLst>
  </p:cSld>
  <p:clrMapOvr>
    <a:masterClrMapping/>
  </p:clrMapOvr>
  <p:transition>
    <p:randomBa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8B2CA-9DB1-1C8B-906D-7A37E02D5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C59F92F-9981-6AC2-8D56-523161D8625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wyborców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76CEA8E-2651-AF9F-5122-B2E21C02215B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3" name="Obraz 2" descr="Obraz zawierający tekst, zrzut ekranu, oprogramowanie, Czcionka&#10;&#10;Opis wygenerowany automatycznie">
            <a:extLst>
              <a:ext uri="{FF2B5EF4-FFF2-40B4-BE49-F238E27FC236}">
                <a16:creationId xmlns:a16="http://schemas.microsoft.com/office/drawing/2014/main" id="{A1DB7D38-D744-FA8B-8C58-E0ABDF33F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6" y="980383"/>
            <a:ext cx="10853394" cy="5328135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BA9F2326-F2AE-BB62-1D0A-FBDDA292BE74}"/>
              </a:ext>
            </a:extLst>
          </p:cNvPr>
          <p:cNvCxnSpPr>
            <a:cxnSpLocks/>
          </p:cNvCxnSpPr>
          <p:nvPr/>
        </p:nvCxnSpPr>
        <p:spPr>
          <a:xfrm>
            <a:off x="3110845" y="5552388"/>
            <a:ext cx="3242821" cy="1696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wal 7">
            <a:extLst>
              <a:ext uri="{FF2B5EF4-FFF2-40B4-BE49-F238E27FC236}">
                <a16:creationId xmlns:a16="http://schemas.microsoft.com/office/drawing/2014/main" id="{20BBFFAE-2230-F66D-F09F-E1D111DAE9FB}"/>
              </a:ext>
            </a:extLst>
          </p:cNvPr>
          <p:cNvSpPr/>
          <p:nvPr/>
        </p:nvSpPr>
        <p:spPr>
          <a:xfrm>
            <a:off x="5429839" y="2347274"/>
            <a:ext cx="2083324" cy="358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B347D63D-97E8-6799-FFD8-CF953C36DD47}"/>
              </a:ext>
            </a:extLst>
          </p:cNvPr>
          <p:cNvSpPr/>
          <p:nvPr/>
        </p:nvSpPr>
        <p:spPr>
          <a:xfrm>
            <a:off x="5266284" y="5019739"/>
            <a:ext cx="3813708" cy="4745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043F67B4-50A6-D59E-854A-7675FF27D064}"/>
              </a:ext>
            </a:extLst>
          </p:cNvPr>
          <p:cNvCxnSpPr>
            <a:cxnSpLocks/>
          </p:cNvCxnSpPr>
          <p:nvPr/>
        </p:nvCxnSpPr>
        <p:spPr>
          <a:xfrm>
            <a:off x="3110845" y="2626835"/>
            <a:ext cx="2335868" cy="18227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96157"/>
      </p:ext>
    </p:extLst>
  </p:cSld>
  <p:clrMapOvr>
    <a:masterClrMapping/>
  </p:clrMapOvr>
  <p:transition>
    <p:randomBa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A98B1-ABE2-F764-0FEE-42B4C083A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5745129-DB1E-41C1-6E31-061E5634CD6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operatorów w lokalach wyborczych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5142B57-3807-B50D-9742-10B6215CBE65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Obraz 5" descr="Obraz zawierający tekst, zrzut ekranu, Strona internetowa, Reklama internetowa&#10;&#10;Opis wygenerowany automatycznie">
            <a:extLst>
              <a:ext uri="{FF2B5EF4-FFF2-40B4-BE49-F238E27FC236}">
                <a16:creationId xmlns:a16="http://schemas.microsoft.com/office/drawing/2014/main" id="{04D31550-FBAD-2C3B-F57B-407F2497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7" y="864096"/>
            <a:ext cx="11154904" cy="5541699"/>
          </a:xfrm>
          <a:prstGeom prst="rect">
            <a:avLst/>
          </a:prstGeo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AFC97FE2-0E5B-1302-ECAF-59E3A89AA8BC}"/>
              </a:ext>
            </a:extLst>
          </p:cNvPr>
          <p:cNvCxnSpPr>
            <a:cxnSpLocks/>
          </p:cNvCxnSpPr>
          <p:nvPr/>
        </p:nvCxnSpPr>
        <p:spPr>
          <a:xfrm flipV="1">
            <a:off x="5248656" y="5001768"/>
            <a:ext cx="1106424" cy="11521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B0756113-686C-C762-2F8A-BE205F747135}"/>
              </a:ext>
            </a:extLst>
          </p:cNvPr>
          <p:cNvCxnSpPr>
            <a:cxnSpLocks/>
          </p:cNvCxnSpPr>
          <p:nvPr/>
        </p:nvCxnSpPr>
        <p:spPr>
          <a:xfrm flipH="1" flipV="1">
            <a:off x="1615440" y="3901440"/>
            <a:ext cx="396240" cy="11917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103121"/>
      </p:ext>
    </p:extLst>
  </p:cSld>
  <p:clrMapOvr>
    <a:masterClrMapping/>
  </p:clrMapOvr>
  <p:transition>
    <p:randomBa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64808-EA05-FF8D-7800-C97A784C3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EB6CA4-1853-0F0C-4C01-977E675E8A1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operatorów w lokalach wyborczych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BA6838E-E524-AC4F-A2CC-7C6233B3E9A3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3" name="Obraz 2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44EE8E12-BD17-374D-7AE8-2FF913BA7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5" y="864096"/>
            <a:ext cx="11104497" cy="5463365"/>
          </a:xfrm>
          <a:prstGeom prst="rect">
            <a:avLst/>
          </a:prstGeom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C73C3AF8-54DD-7F3A-07FF-F61EC131A4E5}"/>
              </a:ext>
            </a:extLst>
          </p:cNvPr>
          <p:cNvSpPr/>
          <p:nvPr/>
        </p:nvSpPr>
        <p:spPr>
          <a:xfrm>
            <a:off x="5843016" y="4160519"/>
            <a:ext cx="2770632" cy="2926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9EB6E985-BA73-93E8-8DDE-5931F75E8F38}"/>
              </a:ext>
            </a:extLst>
          </p:cNvPr>
          <p:cNvCxnSpPr>
            <a:cxnSpLocks/>
          </p:cNvCxnSpPr>
          <p:nvPr/>
        </p:nvCxnSpPr>
        <p:spPr>
          <a:xfrm flipV="1">
            <a:off x="3127248" y="3995928"/>
            <a:ext cx="2788920" cy="1106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97624"/>
      </p:ext>
    </p:extLst>
  </p:cSld>
  <p:clrMapOvr>
    <a:masterClrMapping/>
  </p:clrMapOvr>
  <p:transition>
    <p:randomBa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8361-A54B-5A11-CF43-3A94A1E53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A83B44E-55A5-289E-EAC6-1B8FF20DD6F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operatorów w lokalach wyborczych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8CE0680-FF86-EF39-9F7F-1ECD09B54854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Obraz 5" descr="Obraz zawierający tekst, zrzut ekranu, Strona internetowa, Reklama internetowa&#10;&#10;Opis wygenerowany automatycznie">
            <a:extLst>
              <a:ext uri="{FF2B5EF4-FFF2-40B4-BE49-F238E27FC236}">
                <a16:creationId xmlns:a16="http://schemas.microsoft.com/office/drawing/2014/main" id="{FFED8883-29A3-4FF7-0F55-67FF096EB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7" y="864096"/>
            <a:ext cx="11154904" cy="5541699"/>
          </a:xfrm>
          <a:prstGeom prst="rect">
            <a:avLst/>
          </a:prstGeo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0B649DA7-789E-9DD8-6117-8BC06A44E15D}"/>
              </a:ext>
            </a:extLst>
          </p:cNvPr>
          <p:cNvCxnSpPr>
            <a:cxnSpLocks/>
          </p:cNvCxnSpPr>
          <p:nvPr/>
        </p:nvCxnSpPr>
        <p:spPr>
          <a:xfrm flipV="1">
            <a:off x="3465576" y="5266944"/>
            <a:ext cx="667512" cy="9966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4C6D0818-B16F-F88B-3A71-DDD0EA4ED31F}"/>
              </a:ext>
            </a:extLst>
          </p:cNvPr>
          <p:cNvCxnSpPr>
            <a:cxnSpLocks/>
          </p:cNvCxnSpPr>
          <p:nvPr/>
        </p:nvCxnSpPr>
        <p:spPr>
          <a:xfrm flipH="1" flipV="1">
            <a:off x="1545336" y="3566160"/>
            <a:ext cx="466344" cy="15270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545"/>
      </p:ext>
    </p:extLst>
  </p:cSld>
  <p:clrMapOvr>
    <a:masterClrMapping/>
  </p:clrMapOvr>
  <p:transition>
    <p:randomBa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F9F95-9D6C-C41B-7F1B-0A81F4472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0CF7386E-D8EB-9F27-16A6-9C3285764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4" y="864096"/>
            <a:ext cx="11169737" cy="5492728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09F81A-1AF9-AC3D-02FE-100DCDCD704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operatorów w lokalach wyborczych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C9D95AD-1AD7-7C43-5F11-8D394FEE5033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B6AE7CF6-7CF2-4B1E-CD01-DF5529E5F532}"/>
              </a:ext>
            </a:extLst>
          </p:cNvPr>
          <p:cNvCxnSpPr>
            <a:cxnSpLocks/>
          </p:cNvCxnSpPr>
          <p:nvPr/>
        </p:nvCxnSpPr>
        <p:spPr>
          <a:xfrm flipV="1">
            <a:off x="3465576" y="4636008"/>
            <a:ext cx="2459736" cy="16276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967446"/>
      </p:ext>
    </p:extLst>
  </p:cSld>
  <p:clrMapOvr>
    <a:masterClrMapping/>
  </p:clrMapOvr>
  <p:transition>
    <p:randomBa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30693-A6E4-7F19-13D1-0A3AA67FE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6C284DF5-471E-C4D3-1CC2-BFBBC889E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2" y="748158"/>
            <a:ext cx="11320598" cy="5557604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E9EBD30-E630-BBA5-D382-0AAA9F7D865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operatorów w lokalach wyborczych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AC06EA2-1414-F771-5816-5CE2687CA57D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F39FFEA9-FB41-227C-AF6D-C27916393FA7}"/>
              </a:ext>
            </a:extLst>
          </p:cNvPr>
          <p:cNvCxnSpPr>
            <a:cxnSpLocks/>
          </p:cNvCxnSpPr>
          <p:nvPr/>
        </p:nvCxnSpPr>
        <p:spPr>
          <a:xfrm>
            <a:off x="3401568" y="5157216"/>
            <a:ext cx="2203704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wal 8">
            <a:extLst>
              <a:ext uri="{FF2B5EF4-FFF2-40B4-BE49-F238E27FC236}">
                <a16:creationId xmlns:a16="http://schemas.microsoft.com/office/drawing/2014/main" id="{36602055-9EB9-0199-2F90-1F59EF8FAB2B}"/>
              </a:ext>
            </a:extLst>
          </p:cNvPr>
          <p:cNvSpPr/>
          <p:nvPr/>
        </p:nvSpPr>
        <p:spPr>
          <a:xfrm>
            <a:off x="5971032" y="5641848"/>
            <a:ext cx="2569464" cy="585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284727"/>
      </p:ext>
    </p:extLst>
  </p:cSld>
  <p:clrMapOvr>
    <a:masterClrMapping/>
  </p:clrMapOvr>
  <p:transition>
    <p:randomBa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3A522-CE7F-3263-9196-FDBF256B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17EDDB-D8CA-7BD2-BAAC-FD519291591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operatorów w lokalach wyborczych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529F7A9-8081-CA8A-05F4-3647B6CE918D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Obraz 5" descr="Obraz zawierający tekst, zrzut ekranu, Strona internetowa, Reklama internetowa&#10;&#10;Opis wygenerowany automatycznie">
            <a:extLst>
              <a:ext uri="{FF2B5EF4-FFF2-40B4-BE49-F238E27FC236}">
                <a16:creationId xmlns:a16="http://schemas.microsoft.com/office/drawing/2014/main" id="{11D6DBC2-DC4A-182F-5910-FC50F393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7" y="864096"/>
            <a:ext cx="11154904" cy="5541699"/>
          </a:xfrm>
          <a:prstGeom prst="rect">
            <a:avLst/>
          </a:prstGeo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8438F6E5-696F-0317-0862-1B208213709C}"/>
              </a:ext>
            </a:extLst>
          </p:cNvPr>
          <p:cNvCxnSpPr>
            <a:cxnSpLocks/>
          </p:cNvCxnSpPr>
          <p:nvPr/>
        </p:nvCxnSpPr>
        <p:spPr>
          <a:xfrm flipV="1">
            <a:off x="8631936" y="5285232"/>
            <a:ext cx="1005840" cy="9509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87251473-B2CE-B45C-8702-0A2156F91E36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3291840"/>
            <a:ext cx="457200" cy="18013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208213"/>
      </p:ext>
    </p:extLst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8942B-2CAA-015D-C430-A6A6CF53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E1796A-0000-CC35-A5FF-3D1135586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5" y="2062264"/>
            <a:ext cx="11016635" cy="4386907"/>
          </a:xfrm>
        </p:spPr>
        <p:txBody>
          <a:bodyPr/>
          <a:lstStyle/>
          <a:p>
            <a:r>
              <a:rPr lang="pl-PL" dirty="0">
                <a:cs typeface="Calibri" panose="020F0502020204030204" pitchFamily="34" charset="0"/>
              </a:rPr>
              <a:t>Przystosowanie aplikacji do różnego rodzaju wyborów</a:t>
            </a:r>
          </a:p>
          <a:p>
            <a:r>
              <a:rPr lang="pl-PL" dirty="0">
                <a:cs typeface="Calibri" panose="020F0502020204030204" pitchFamily="34" charset="0"/>
              </a:rPr>
              <a:t>Bez obwodu kandydat pojawia się w statystykach oraz głosowaniach dla każdego obwodu(na następnym slajdzie zrzuty ekranów)</a:t>
            </a:r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498E0-9D3E-8C3D-B9F6-A07DC31D64E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77771" y="408829"/>
            <a:ext cx="11046299" cy="864096"/>
          </a:xfrm>
        </p:spPr>
        <p:txBody>
          <a:bodyPr/>
          <a:lstStyle/>
          <a:p>
            <a:r>
              <a:rPr lang="pl-PL" dirty="0"/>
              <a:t>Brak konieczności przypisania obwodu i partii kandydatom</a:t>
            </a:r>
            <a:endParaRPr lang="en-GB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1B207B43-BE64-0A27-65B7-BD5914D3E0AD}"/>
              </a:ext>
            </a:extLst>
          </p:cNvPr>
          <p:cNvSpPr txBox="1">
            <a:spLocks/>
          </p:cNvSpPr>
          <p:nvPr/>
        </p:nvSpPr>
        <p:spPr bwMode="auto">
          <a:xfrm>
            <a:off x="1007435" y="6353944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kern="0" dirty="0"/>
              <a:t>Jan Jankowski</a:t>
            </a:r>
          </a:p>
        </p:txBody>
      </p:sp>
    </p:spTree>
    <p:extLst>
      <p:ext uri="{BB962C8B-B14F-4D97-AF65-F5344CB8AC3E}">
        <p14:creationId xmlns:p14="http://schemas.microsoft.com/office/powerpoint/2010/main" val="776020855"/>
      </p:ext>
    </p:extLst>
  </p:cSld>
  <p:clrMapOvr>
    <a:masterClrMapping/>
  </p:clrMapOvr>
  <p:transition>
    <p:randomBa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F4234-7DDA-1A1F-AF64-D8118D3F2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2D7EE16-929D-BBE3-F5E8-1379EDD505E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operatorów w lokalach wyborczych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7940EE6-3A15-F8A3-06CF-BD3951BB4351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8" name="Symbol zastępczy zawartości 7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3EFCFEF5-CE80-26BE-4501-25B2BCBCD5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32" y="980418"/>
            <a:ext cx="10742960" cy="5256212"/>
          </a:xfrm>
        </p:spPr>
      </p:pic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BD6F6D42-C289-559C-DC83-EF5BB8C6D3BB}"/>
              </a:ext>
            </a:extLst>
          </p:cNvPr>
          <p:cNvCxnSpPr>
            <a:cxnSpLocks/>
          </p:cNvCxnSpPr>
          <p:nvPr/>
        </p:nvCxnSpPr>
        <p:spPr>
          <a:xfrm>
            <a:off x="2011680" y="5093208"/>
            <a:ext cx="3895344" cy="320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177190"/>
      </p:ext>
    </p:extLst>
  </p:cSld>
  <p:clrMapOvr>
    <a:masterClrMapping/>
  </p:clrMapOvr>
  <p:transition>
    <p:randomBar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332E-BCBE-3FBB-F7DD-BF80E3ACC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8B286FF-716A-8969-3297-3F605C502B3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operatorów w lokalach wyborczych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6D8373C-28CC-CF30-11D2-43B39728033C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oprogramowanie, Ikona komputerowa&#10;&#10;Opis wygenerowany automatycznie">
            <a:extLst>
              <a:ext uri="{FF2B5EF4-FFF2-40B4-BE49-F238E27FC236}">
                <a16:creationId xmlns:a16="http://schemas.microsoft.com/office/drawing/2014/main" id="{F09C3FC0-CB85-E672-8536-76AF39DBAA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87" y="999554"/>
            <a:ext cx="10695249" cy="5256212"/>
          </a:xfrm>
        </p:spPr>
      </p:pic>
      <p:sp>
        <p:nvSpPr>
          <p:cNvPr id="7" name="Owal 6">
            <a:extLst>
              <a:ext uri="{FF2B5EF4-FFF2-40B4-BE49-F238E27FC236}">
                <a16:creationId xmlns:a16="http://schemas.microsoft.com/office/drawing/2014/main" id="{0271C1E8-0AF3-F70A-76BC-318D7B1042CF}"/>
              </a:ext>
            </a:extLst>
          </p:cNvPr>
          <p:cNvSpPr/>
          <p:nvPr/>
        </p:nvSpPr>
        <p:spPr>
          <a:xfrm>
            <a:off x="7232904" y="1828800"/>
            <a:ext cx="2569464" cy="585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F86B57E-F442-8C2B-2B22-C1635A17ED5A}"/>
              </a:ext>
            </a:extLst>
          </p:cNvPr>
          <p:cNvSpPr/>
          <p:nvPr/>
        </p:nvSpPr>
        <p:spPr>
          <a:xfrm>
            <a:off x="4663440" y="1828800"/>
            <a:ext cx="2569464" cy="585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wal 8">
            <a:extLst>
              <a:ext uri="{FF2B5EF4-FFF2-40B4-BE49-F238E27FC236}">
                <a16:creationId xmlns:a16="http://schemas.microsoft.com/office/drawing/2014/main" id="{D0FD6436-3DB7-0DE5-ED06-23E3089A44DC}"/>
              </a:ext>
            </a:extLst>
          </p:cNvPr>
          <p:cNvSpPr/>
          <p:nvPr/>
        </p:nvSpPr>
        <p:spPr>
          <a:xfrm>
            <a:off x="9802367" y="1828800"/>
            <a:ext cx="2251363" cy="585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736353"/>
      </p:ext>
    </p:extLst>
  </p:cSld>
  <p:clrMapOvr>
    <a:masterClrMapping/>
  </p:clrMapOvr>
  <p:transition>
    <p:randomBar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14244-ECEC-B714-B348-9E1B4B278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95C2B5B-76CE-7755-84C6-57EE5C77D58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3376F3B-419A-3948-1471-930789EFBFA4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 descr="Obraz zawierający tekst, zrzut ekranu, książka, osoba&#10;&#10;Opis wygenerowany automatycznie">
            <a:extLst>
              <a:ext uri="{FF2B5EF4-FFF2-40B4-BE49-F238E27FC236}">
                <a16:creationId xmlns:a16="http://schemas.microsoft.com/office/drawing/2014/main" id="{3FC4B111-24DD-EA80-CBDB-B0ADD22C92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17" y="864096"/>
            <a:ext cx="11137414" cy="5423488"/>
          </a:xfr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6746778D-282D-B16D-FBEE-6B53E8FFE6C0}"/>
              </a:ext>
            </a:extLst>
          </p:cNvPr>
          <p:cNvCxnSpPr>
            <a:cxnSpLocks/>
          </p:cNvCxnSpPr>
          <p:nvPr/>
        </p:nvCxnSpPr>
        <p:spPr>
          <a:xfrm flipV="1">
            <a:off x="7077456" y="1143000"/>
            <a:ext cx="4480560" cy="27614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5CC27D05-E216-7BF3-9386-8417F0BBBE20}"/>
              </a:ext>
            </a:extLst>
          </p:cNvPr>
          <p:cNvCxnSpPr>
            <a:cxnSpLocks/>
          </p:cNvCxnSpPr>
          <p:nvPr/>
        </p:nvCxnSpPr>
        <p:spPr>
          <a:xfrm flipH="1">
            <a:off x="1847088" y="3904488"/>
            <a:ext cx="5230368" cy="22037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70250"/>
      </p:ext>
    </p:extLst>
  </p:cSld>
  <p:clrMapOvr>
    <a:masterClrMapping/>
  </p:clrMapOvr>
  <p:transition>
    <p:randomBar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60813-E6A9-9167-DDAD-A35B1878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569E495-7896-E252-4D22-BE9FF6A2542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22263" y="0"/>
            <a:ext cx="11046299" cy="864096"/>
          </a:xfrm>
        </p:spPr>
        <p:txBody>
          <a:bodyPr/>
          <a:lstStyle/>
          <a:p>
            <a:r>
              <a:rPr lang="pl-PL" dirty="0"/>
              <a:t>Możliwości użytkowników zalogowanych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CCAA535-11D5-755E-1EED-D49A01003BC2}"/>
              </a:ext>
            </a:extLst>
          </p:cNvPr>
          <p:cNvSpPr txBox="1"/>
          <p:nvPr/>
        </p:nvSpPr>
        <p:spPr>
          <a:xfrm>
            <a:off x="1037096" y="6545521"/>
            <a:ext cx="1101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/>
              <a:t>Michał Starba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8B3D49B-FC42-E49A-1B37-864860E67F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37" y="990410"/>
            <a:ext cx="10718550" cy="5256212"/>
          </a:xfr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7F6B878E-435B-8B29-9243-85AC18EE729B}"/>
              </a:ext>
            </a:extLst>
          </p:cNvPr>
          <p:cNvCxnSpPr>
            <a:cxnSpLocks/>
          </p:cNvCxnSpPr>
          <p:nvPr/>
        </p:nvCxnSpPr>
        <p:spPr>
          <a:xfrm flipH="1" flipV="1">
            <a:off x="5038344" y="4142232"/>
            <a:ext cx="2194560" cy="15361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44685"/>
      </p:ext>
    </p:extLst>
  </p:cSld>
  <p:clrMapOvr>
    <a:masterClrMapping/>
  </p:clrMapOvr>
  <p:transition>
    <p:randomBar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3">
            <a:extLst>
              <a:ext uri="{FF2B5EF4-FFF2-40B4-BE49-F238E27FC236}">
                <a16:creationId xmlns:a16="http://schemas.microsoft.com/office/drawing/2014/main" id="{F452A109-5F2D-178E-AE08-ED2E17D6C837}"/>
              </a:ext>
            </a:extLst>
          </p:cNvPr>
          <p:cNvSpPr txBox="1">
            <a:spLocks/>
          </p:cNvSpPr>
          <p:nvPr/>
        </p:nvSpPr>
        <p:spPr bwMode="auto">
          <a:xfrm>
            <a:off x="841248" y="2996952"/>
            <a:ext cx="11350752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pl-PL" kern="0" dirty="0"/>
              <a:t>Perspektywy rozwoju</a:t>
            </a:r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F13513FF-2AA7-EA21-37D9-D6C1F8665780}"/>
              </a:ext>
            </a:extLst>
          </p:cNvPr>
          <p:cNvSpPr>
            <a:spLocks noGrp="1"/>
          </p:cNvSpPr>
          <p:nvPr/>
        </p:nvSpPr>
        <p:spPr bwMode="auto">
          <a:xfrm>
            <a:off x="1145703" y="6309320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noProof="0" dirty="0"/>
              <a:t>Krzysztof Wróblewski</a:t>
            </a:r>
          </a:p>
        </p:txBody>
      </p:sp>
    </p:spTree>
    <p:extLst>
      <p:ext uri="{BB962C8B-B14F-4D97-AF65-F5344CB8AC3E}">
        <p14:creationId xmlns:p14="http://schemas.microsoft.com/office/powerpoint/2010/main" val="2027507201"/>
      </p:ext>
    </p:extLst>
  </p:cSld>
  <p:clrMapOvr>
    <a:masterClrMapping/>
  </p:clrMapOvr>
  <p:transition>
    <p:randomBar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915F38D5-3838-7CBC-0E9B-7047F9A8C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Dla aplikacji „E-Wybory” zastosowano technologie z ekosystemu </a:t>
            </a:r>
            <a:r>
              <a:rPr lang="pl-PL" dirty="0" err="1"/>
              <a:t>framework’a</a:t>
            </a:r>
            <a:r>
              <a:rPr lang="pl-PL" dirty="0"/>
              <a:t> .NET 8 oznaczonej jako LTS</a:t>
            </a:r>
          </a:p>
          <a:p>
            <a:r>
              <a:rPr lang="pl-PL" dirty="0"/>
              <a:t>Zapewnia to ciągłość aktualizacji (w tym zabezpieczeń) na co najmniej 3 lata oraz, możliwość przyszłej migracji do kolejnych wersji LTS</a:t>
            </a:r>
          </a:p>
          <a:p>
            <a:r>
              <a:rPr lang="pl-PL" dirty="0"/>
              <a:t>Silna integracja z ekosystemem Microsoftu</a:t>
            </a:r>
          </a:p>
          <a:p>
            <a:pPr lvl="1"/>
            <a:r>
              <a:rPr lang="pl-PL" dirty="0"/>
              <a:t>Platforma Microsoft </a:t>
            </a:r>
            <a:r>
              <a:rPr lang="pl-PL" dirty="0" err="1"/>
              <a:t>Azure</a:t>
            </a:r>
            <a:r>
              <a:rPr lang="pl-PL" dirty="0"/>
              <a:t> do wdrażania dodatkowych funkcjonalności np. dodatkowe magazyny danych, dodatkowe narzędzia komunikacji </a:t>
            </a:r>
          </a:p>
          <a:p>
            <a:endParaRPr lang="pl-PL" dirty="0"/>
          </a:p>
          <a:p>
            <a:r>
              <a:rPr lang="pl-PL" dirty="0"/>
              <a:t>Duże wsparcie społeczności, oraz oparcie o język C# większości modułów aplikacji</a:t>
            </a:r>
          </a:p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20FB5EA-8750-1D16-FE9E-588EE495FD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B895AD6-C2D3-5263-6DD4-081FFABB872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Wsparcie technologiczne, oraz ekosystem</a:t>
            </a:r>
          </a:p>
        </p:txBody>
      </p:sp>
      <p:sp>
        <p:nvSpPr>
          <p:cNvPr id="5" name="Symbol zastępczy tekstu 2">
            <a:extLst>
              <a:ext uri="{FF2B5EF4-FFF2-40B4-BE49-F238E27FC236}">
                <a16:creationId xmlns:a16="http://schemas.microsoft.com/office/drawing/2014/main" id="{B5C10DD1-BC0A-8F6C-FFAE-AFED076EF538}"/>
              </a:ext>
            </a:extLst>
          </p:cNvPr>
          <p:cNvSpPr>
            <a:spLocks noGrp="1"/>
          </p:cNvSpPr>
          <p:nvPr/>
        </p:nvSpPr>
        <p:spPr bwMode="auto">
          <a:xfrm>
            <a:off x="1145703" y="6309320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noProof="0" dirty="0"/>
              <a:t>Krzysztof Wróblewski</a:t>
            </a:r>
          </a:p>
        </p:txBody>
      </p:sp>
    </p:spTree>
    <p:extLst>
      <p:ext uri="{BB962C8B-B14F-4D97-AF65-F5344CB8AC3E}">
        <p14:creationId xmlns:p14="http://schemas.microsoft.com/office/powerpoint/2010/main" val="3443528974"/>
      </p:ext>
    </p:extLst>
  </p:cSld>
  <p:clrMapOvr>
    <a:masterClrMapping/>
  </p:clrMapOvr>
  <p:transition>
    <p:randomBar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47C7CFC8-A98E-988C-123D-607DFA4C77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Oddelegowanie przetwarzania danych użytkowników do zewnętrznego serwisu Profilu Zaufanego </a:t>
            </a:r>
          </a:p>
          <a:p>
            <a:r>
              <a:rPr lang="pl-PL" dirty="0"/>
              <a:t>Oparcie autoryzacji oraz autentykacji użytkowników o rządowy serwis OIDC</a:t>
            </a:r>
          </a:p>
          <a:p>
            <a:r>
              <a:rPr lang="pl-PL" dirty="0"/>
              <a:t>Zapewnienie zgodności z polskim prawem oraz normami ochrony danych osobowych (RODO) </a:t>
            </a:r>
          </a:p>
          <a:p>
            <a:r>
              <a:rPr lang="pl-PL" dirty="0"/>
              <a:t>Oddelegowanie elementów 2FA do aplikacji </a:t>
            </a:r>
            <a:r>
              <a:rPr lang="pl-PL" dirty="0" err="1"/>
              <a:t>mObywatel</a:t>
            </a:r>
            <a:endParaRPr lang="pl-PL" dirty="0"/>
          </a:p>
          <a:p>
            <a:r>
              <a:rPr lang="pl-PL" dirty="0"/>
              <a:t>Certyfikacja oraz podpisy cyfrowe</a:t>
            </a: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FE9AAB7-4172-40D8-9AD9-ADF248E8855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DC328AC-48D3-47C7-D3B8-869346D9C47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Integracja z </a:t>
            </a:r>
            <a:r>
              <a:rPr lang="pl-PL" dirty="0" err="1"/>
              <a:t>ePUAP</a:t>
            </a:r>
            <a:r>
              <a:rPr lang="pl-PL" dirty="0"/>
              <a:t> </a:t>
            </a:r>
          </a:p>
        </p:txBody>
      </p:sp>
      <p:sp>
        <p:nvSpPr>
          <p:cNvPr id="5" name="Symbol zastępczy tekstu 2">
            <a:extLst>
              <a:ext uri="{FF2B5EF4-FFF2-40B4-BE49-F238E27FC236}">
                <a16:creationId xmlns:a16="http://schemas.microsoft.com/office/drawing/2014/main" id="{714B7C95-26E9-D33C-5462-712CB8E0D6DC}"/>
              </a:ext>
            </a:extLst>
          </p:cNvPr>
          <p:cNvSpPr>
            <a:spLocks noGrp="1"/>
          </p:cNvSpPr>
          <p:nvPr/>
        </p:nvSpPr>
        <p:spPr bwMode="auto">
          <a:xfrm>
            <a:off x="1145703" y="6309320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noProof="0" dirty="0"/>
              <a:t>Krzysztof Wróblewski</a:t>
            </a:r>
          </a:p>
        </p:txBody>
      </p:sp>
    </p:spTree>
    <p:extLst>
      <p:ext uri="{BB962C8B-B14F-4D97-AF65-F5344CB8AC3E}">
        <p14:creationId xmlns:p14="http://schemas.microsoft.com/office/powerpoint/2010/main" val="110469104"/>
      </p:ext>
    </p:extLst>
  </p:cSld>
  <p:clrMapOvr>
    <a:masterClrMapping/>
  </p:clrMapOvr>
  <p:transition>
    <p:randomBar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BE656CBB-4AB5-DCF4-C95D-95C74E72AD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Poprawa na tle wydajności oraz bezpieczeństwa:</a:t>
            </a:r>
          </a:p>
          <a:p>
            <a:pPr lvl="1"/>
            <a:r>
              <a:rPr lang="pl-PL" dirty="0"/>
              <a:t>Dodanie serwerów </a:t>
            </a:r>
            <a:r>
              <a:rPr lang="pl-PL" dirty="0" err="1"/>
              <a:t>Reverse</a:t>
            </a:r>
            <a:r>
              <a:rPr lang="pl-PL" dirty="0"/>
              <a:t> Proxy takich jak np. NGIX lub Apache </a:t>
            </a:r>
          </a:p>
          <a:p>
            <a:pPr lvl="1"/>
            <a:r>
              <a:rPr lang="pl-PL" dirty="0"/>
              <a:t>Dodanie bardziej zaawansowanych mechanizmów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balancing’u</a:t>
            </a:r>
            <a:r>
              <a:rPr lang="pl-PL" dirty="0"/>
              <a:t> </a:t>
            </a:r>
          </a:p>
          <a:p>
            <a:pPr lvl="1"/>
            <a:r>
              <a:rPr lang="pl-PL" dirty="0"/>
              <a:t>lub wykorzystanie infrastruktury chmurowej platformy </a:t>
            </a:r>
            <a:r>
              <a:rPr lang="pl-PL" dirty="0" err="1"/>
              <a:t>Azure</a:t>
            </a:r>
            <a:r>
              <a:rPr lang="pl-PL" dirty="0"/>
              <a:t>:</a:t>
            </a:r>
          </a:p>
          <a:p>
            <a:pPr lvl="2"/>
            <a:r>
              <a:rPr lang="pl-PL" dirty="0"/>
              <a:t> </a:t>
            </a:r>
            <a:r>
              <a:rPr lang="pl-PL" dirty="0" err="1"/>
              <a:t>Azure</a:t>
            </a:r>
            <a:r>
              <a:rPr lang="pl-PL" dirty="0"/>
              <a:t> Front </a:t>
            </a:r>
            <a:r>
              <a:rPr lang="pl-PL" dirty="0" err="1"/>
              <a:t>Door</a:t>
            </a:r>
            <a:r>
              <a:rPr lang="pl-PL" dirty="0"/>
              <a:t>, </a:t>
            </a: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Services, </a:t>
            </a: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Balancer</a:t>
            </a:r>
            <a:endParaRPr lang="pl-PL" dirty="0"/>
          </a:p>
          <a:p>
            <a:r>
              <a:rPr lang="pl-PL" dirty="0"/>
              <a:t>Zapewnienie skalowalności aplikacji</a:t>
            </a:r>
          </a:p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F2C05A1-B29A-4738-B1DB-11BE75F00E3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8043DE6-A8EB-644C-DC54-84E88A89F5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Usprawnienia architektury</a:t>
            </a:r>
          </a:p>
        </p:txBody>
      </p:sp>
      <p:sp>
        <p:nvSpPr>
          <p:cNvPr id="5" name="Symbol zastępczy tekstu 2">
            <a:extLst>
              <a:ext uri="{FF2B5EF4-FFF2-40B4-BE49-F238E27FC236}">
                <a16:creationId xmlns:a16="http://schemas.microsoft.com/office/drawing/2014/main" id="{E8D143AA-650E-8637-ACAD-8F93054FBE3B}"/>
              </a:ext>
            </a:extLst>
          </p:cNvPr>
          <p:cNvSpPr>
            <a:spLocks noGrp="1"/>
          </p:cNvSpPr>
          <p:nvPr/>
        </p:nvSpPr>
        <p:spPr bwMode="auto">
          <a:xfrm>
            <a:off x="1145703" y="6309320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noProof="0" dirty="0"/>
              <a:t>Krzysztof Wróblewski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348F0-1039-5351-1F7A-3DDDBFCF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42" y="4502249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A2B5D3-834C-C74F-A1CF-F030E756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00" y="4502249"/>
            <a:ext cx="3399227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A92BC3D-045D-DC24-EAED-49C3B48C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942" y="4577876"/>
            <a:ext cx="1810323" cy="181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113116"/>
      </p:ext>
    </p:extLst>
  </p:cSld>
  <p:clrMapOvr>
    <a:masterClrMapping/>
  </p:clrMapOvr>
  <p:transition>
    <p:randomBa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72D9B72F-971F-A9BC-C7C3-67806A0A41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Integracja z narzędziem SIEM np. </a:t>
            </a: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Sentinel</a:t>
            </a:r>
            <a:endParaRPr lang="pl-PL" dirty="0"/>
          </a:p>
          <a:p>
            <a:pPr lvl="1"/>
            <a:r>
              <a:rPr lang="pl-PL" dirty="0"/>
              <a:t>Umożliwienie reakcji w czasie rzeczywistym na zagrożenia ze strony ataków na stronę </a:t>
            </a:r>
          </a:p>
          <a:p>
            <a:r>
              <a:rPr lang="pl-PL" dirty="0"/>
              <a:t>Usprawnienia w kontekście ataków </a:t>
            </a:r>
            <a:r>
              <a:rPr lang="pl-PL" dirty="0" err="1"/>
              <a:t>brute-force</a:t>
            </a:r>
            <a:r>
              <a:rPr lang="pl-PL" dirty="0"/>
              <a:t> oraz </a:t>
            </a:r>
            <a:r>
              <a:rPr lang="pl-PL" dirty="0" err="1"/>
              <a:t>DdoS</a:t>
            </a:r>
            <a:endParaRPr lang="pl-PL" dirty="0"/>
          </a:p>
          <a:p>
            <a:pPr lvl="1"/>
            <a:r>
              <a:rPr lang="pl-PL" dirty="0"/>
              <a:t>Wyjście poza konfigurację serwera aplikacji np. użycie CDN poprzez </a:t>
            </a:r>
            <a:r>
              <a:rPr lang="pl-PL" dirty="0" err="1"/>
              <a:t>Azure</a:t>
            </a:r>
            <a:r>
              <a:rPr lang="pl-PL" dirty="0"/>
              <a:t> Front </a:t>
            </a:r>
            <a:r>
              <a:rPr lang="pl-PL" dirty="0" err="1"/>
              <a:t>Door</a:t>
            </a:r>
            <a:r>
              <a:rPr lang="pl-PL" dirty="0"/>
              <a:t> </a:t>
            </a:r>
          </a:p>
          <a:p>
            <a:pPr marL="457200" lvl="1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5C26F37-FD56-FC56-16EF-248D5E1F6EE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DE01656-AFAC-E73F-703C-BF502A130B8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Dodatkowe elementy zabezpieczeń</a:t>
            </a:r>
          </a:p>
        </p:txBody>
      </p:sp>
      <p:sp>
        <p:nvSpPr>
          <p:cNvPr id="5" name="Symbol zastępczy tekstu 2">
            <a:extLst>
              <a:ext uri="{FF2B5EF4-FFF2-40B4-BE49-F238E27FC236}">
                <a16:creationId xmlns:a16="http://schemas.microsoft.com/office/drawing/2014/main" id="{0A7FE976-3DBC-A355-1C01-915E1B2482DB}"/>
              </a:ext>
            </a:extLst>
          </p:cNvPr>
          <p:cNvSpPr>
            <a:spLocks noGrp="1"/>
          </p:cNvSpPr>
          <p:nvPr/>
        </p:nvSpPr>
        <p:spPr bwMode="auto">
          <a:xfrm>
            <a:off x="1145703" y="6309320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noProof="0" dirty="0"/>
              <a:t>Krzysztof Wróblewski</a:t>
            </a:r>
          </a:p>
        </p:txBody>
      </p:sp>
    </p:spTree>
    <p:extLst>
      <p:ext uri="{BB962C8B-B14F-4D97-AF65-F5344CB8AC3E}">
        <p14:creationId xmlns:p14="http://schemas.microsoft.com/office/powerpoint/2010/main" val="2600520435"/>
      </p:ext>
    </p:extLst>
  </p:cSld>
  <p:clrMapOvr>
    <a:masterClrMapping/>
  </p:clrMapOvr>
  <p:transition>
    <p:randomBar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97B99C94-E39B-F4E1-775E-DB88EA04F8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Testowanie aplikacji pod kontem podatności na ataki</a:t>
            </a:r>
          </a:p>
          <a:p>
            <a:pPr lvl="1"/>
            <a:r>
              <a:rPr lang="pl-PL" dirty="0"/>
              <a:t>Zapewnienie standardów zgodnych z Ustawą o Krajowym Systemie </a:t>
            </a:r>
            <a:r>
              <a:rPr lang="pl-PL" dirty="0" err="1"/>
              <a:t>Cyberbezpieczeństwa</a:t>
            </a:r>
            <a:r>
              <a:rPr lang="pl-PL" dirty="0"/>
              <a:t> (Dz. U. 2018 poz. 1560) oraz innymi przepisami </a:t>
            </a:r>
          </a:p>
          <a:p>
            <a:pPr lvl="1"/>
            <a:r>
              <a:rPr lang="pl-PL" dirty="0"/>
              <a:t>Zwiększenie wiarygodności systemu na tle krajowym</a:t>
            </a:r>
          </a:p>
          <a:p>
            <a:pPr lvl="1"/>
            <a:endParaRPr lang="pl-PL" dirty="0"/>
          </a:p>
          <a:p>
            <a:r>
              <a:rPr lang="pl-PL" dirty="0"/>
              <a:t>Audyty bezpieczeństwa wykonywane przez zewnętrzne firmy jak i instytucje państwowe:</a:t>
            </a:r>
          </a:p>
          <a:p>
            <a:pPr lvl="1"/>
            <a:r>
              <a:rPr lang="pl-PL" dirty="0"/>
              <a:t>firma PBSG</a:t>
            </a:r>
          </a:p>
          <a:p>
            <a:pPr lvl="1"/>
            <a:r>
              <a:rPr lang="pl-PL" dirty="0"/>
              <a:t>Instytut badawczy NASK</a:t>
            </a:r>
          </a:p>
          <a:p>
            <a:pPr lvl="1"/>
            <a:r>
              <a:rPr lang="pl-PL" dirty="0"/>
              <a:t>Projekt KSO3C 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41F7827-12A0-F5BF-6A5F-1530ABF3F9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5A5E545-D985-57F8-A480-F72B99A0A50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Audyty oraz testy bezpieczeństwa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A1394B-D67F-223A-5124-A3B15BD0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35" y="4630737"/>
            <a:ext cx="3366766" cy="16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tekstu 2">
            <a:extLst>
              <a:ext uri="{FF2B5EF4-FFF2-40B4-BE49-F238E27FC236}">
                <a16:creationId xmlns:a16="http://schemas.microsoft.com/office/drawing/2014/main" id="{84AD9D1D-E776-E010-1B57-ADADAF5DA17C}"/>
              </a:ext>
            </a:extLst>
          </p:cNvPr>
          <p:cNvSpPr>
            <a:spLocks noGrp="1"/>
          </p:cNvSpPr>
          <p:nvPr/>
        </p:nvSpPr>
        <p:spPr bwMode="auto">
          <a:xfrm>
            <a:off x="1145703" y="6309320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noProof="0" dirty="0"/>
              <a:t>Krzysztof Wróblewski</a:t>
            </a:r>
          </a:p>
        </p:txBody>
      </p:sp>
    </p:spTree>
    <p:extLst>
      <p:ext uri="{BB962C8B-B14F-4D97-AF65-F5344CB8AC3E}">
        <p14:creationId xmlns:p14="http://schemas.microsoft.com/office/powerpoint/2010/main" val="253768641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244C9-E4EE-C902-8F3E-68B7555A8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045B5-D06C-FC6B-A5B1-969EF2F7E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3" y="1935804"/>
            <a:ext cx="11016635" cy="4386907"/>
          </a:xfrm>
        </p:spPr>
        <p:txBody>
          <a:bodyPr/>
          <a:lstStyle/>
          <a:p>
            <a:pPr marL="0" indent="0">
              <a:buNone/>
            </a:pPr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78FF5-E832-5E48-6B9F-35D67C06AA4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77771" y="301458"/>
            <a:ext cx="11046299" cy="864096"/>
          </a:xfrm>
        </p:spPr>
        <p:txBody>
          <a:bodyPr/>
          <a:lstStyle/>
          <a:p>
            <a:r>
              <a:rPr lang="pl-PL" dirty="0"/>
              <a:t>Uwzględnianie głosów na kandydatów w podziale na obwód</a:t>
            </a:r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B24D58E7-B3A0-7F88-81DE-F9CE0A43E8C3}"/>
              </a:ext>
            </a:extLst>
          </p:cNvPr>
          <p:cNvSpPr txBox="1">
            <a:spLocks/>
          </p:cNvSpPr>
          <p:nvPr/>
        </p:nvSpPr>
        <p:spPr bwMode="auto">
          <a:xfrm>
            <a:off x="1007435" y="6353944"/>
            <a:ext cx="110462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kern="0"/>
              <a:t>Jan Jankowski</a:t>
            </a:r>
            <a:endParaRPr lang="pl-PL" sz="120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B96BB5-21B7-A7CB-6B6C-B2619F2A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2" y="1478604"/>
            <a:ext cx="11142919" cy="253709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F560D-5439-D52B-CBA2-26B60556B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12" y="4116750"/>
            <a:ext cx="11142919" cy="213274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3686474"/>
      </p:ext>
    </p:extLst>
  </p:cSld>
  <p:clrMapOvr>
    <a:masterClrMapping/>
  </p:clrMapOvr>
  <p:transition>
    <p:randomBar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2A7EC9C8-0F5E-B37F-DE22-EC2CCF0A4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3" y="1324563"/>
            <a:ext cx="11184567" cy="5256584"/>
          </a:xfrm>
        </p:spPr>
        <p:txBody>
          <a:bodyPr/>
          <a:lstStyle/>
          <a:p>
            <a:r>
              <a:rPr lang="pl-PL" sz="1600" noProof="0" dirty="0" err="1"/>
              <a:t>Clean</a:t>
            </a:r>
            <a:r>
              <a:rPr lang="pl-PL" sz="1600" noProof="0" dirty="0"/>
              <a:t> </a:t>
            </a:r>
            <a:r>
              <a:rPr lang="pl-PL" sz="1600" noProof="0" dirty="0" err="1"/>
              <a:t>Code</a:t>
            </a:r>
            <a:r>
              <a:rPr lang="pl-PL" sz="1600" noProof="0" dirty="0"/>
              <a:t>: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i="1" noProof="0" dirty="0" err="1"/>
              <a:t>Clean</a:t>
            </a:r>
            <a:r>
              <a:rPr lang="pl-PL" sz="1600" i="1" noProof="0" dirty="0"/>
              <a:t> </a:t>
            </a:r>
            <a:r>
              <a:rPr lang="pl-PL" sz="1600" i="1" noProof="0" dirty="0" err="1"/>
              <a:t>Code</a:t>
            </a:r>
            <a:r>
              <a:rPr lang="pl-PL" sz="1600" i="1" noProof="0" dirty="0"/>
              <a:t>: A </a:t>
            </a:r>
            <a:r>
              <a:rPr lang="pl-PL" sz="1600" i="1" noProof="0" dirty="0" err="1"/>
              <a:t>Handbook</a:t>
            </a:r>
            <a:r>
              <a:rPr lang="pl-PL" sz="1600" i="1" noProof="0" dirty="0"/>
              <a:t> of Agile Software </a:t>
            </a:r>
            <a:r>
              <a:rPr lang="pl-PL" sz="1600" i="1" noProof="0" dirty="0" err="1"/>
              <a:t>Craftsmanship</a:t>
            </a:r>
            <a:r>
              <a:rPr lang="pl-PL" sz="1600" i="1" noProof="0" dirty="0"/>
              <a:t> - Robert C. Martin 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noProof="0" dirty="0">
                <a:hlinkClick r:id="rId2"/>
              </a:rPr>
              <a:t>https://www.youtube.com/watch?v=D-Kp02NNUrE</a:t>
            </a:r>
            <a:endParaRPr lang="pl-PL" sz="1600" noProof="0" dirty="0"/>
          </a:p>
          <a:p>
            <a:r>
              <a:rPr lang="pl-PL" sz="1600" noProof="0" dirty="0" err="1"/>
              <a:t>Blazor</a:t>
            </a:r>
            <a:r>
              <a:rPr lang="pl-PL" sz="1600" noProof="0" dirty="0"/>
              <a:t> </a:t>
            </a:r>
            <a:r>
              <a:rPr lang="pl-PL" sz="1600" noProof="0" dirty="0" err="1"/>
              <a:t>WebAssembly</a:t>
            </a:r>
            <a:br>
              <a:rPr lang="pl-PL" sz="1600" noProof="0" dirty="0"/>
            </a:br>
            <a:r>
              <a:rPr lang="pl-PL" sz="1600" noProof="0" dirty="0"/>
              <a:t>Dokumentacja Microsoft </a:t>
            </a:r>
            <a:r>
              <a:rPr lang="pl-PL" sz="1600" noProof="0" dirty="0" err="1"/>
              <a:t>Blazor</a:t>
            </a:r>
            <a:r>
              <a:rPr lang="pl-PL" sz="1600" noProof="0" dirty="0"/>
              <a:t> </a:t>
            </a:r>
            <a:r>
              <a:rPr lang="pl-PL" sz="1600" noProof="0" dirty="0" err="1"/>
              <a:t>WebAssembly</a:t>
            </a:r>
            <a:r>
              <a:rPr lang="pl-PL" sz="1600" noProof="0" dirty="0"/>
              <a:t>- </a:t>
            </a:r>
            <a:r>
              <a:rPr lang="pl-PL" sz="1600" noProof="0" dirty="0">
                <a:hlinkClick r:id="rId3"/>
              </a:rPr>
              <a:t>https://learn.microsoft.com/en-us/aspnet/core/blazor/?view=aspnetcore-8.0</a:t>
            </a:r>
            <a:r>
              <a:rPr lang="pl-PL" sz="1600" noProof="0" dirty="0"/>
              <a:t> 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noProof="0" dirty="0">
                <a:hlinkClick r:id="rId4"/>
              </a:rPr>
              <a:t>https://www.youtube.com/watch?v=2bEhiyqztwg</a:t>
            </a:r>
            <a:br>
              <a:rPr lang="pl-PL" sz="1600" noProof="0" dirty="0"/>
            </a:br>
            <a:r>
              <a:rPr lang="pl-PL" sz="1600" noProof="0" dirty="0">
                <a:hlinkClick r:id="rId5"/>
              </a:rPr>
              <a:t>- https://www.youtube.com/watch?v=v6Mt8HKAWa0&amp;list=PL4WEkbdagHIRjjBJvK_TSfddJSvEEAtnt</a:t>
            </a:r>
            <a:endParaRPr lang="pl-PL" sz="1600" noProof="0" dirty="0"/>
          </a:p>
          <a:p>
            <a:r>
              <a:rPr lang="pl-PL" sz="1600" noProof="0" dirty="0" err="1"/>
              <a:t>DTOs</a:t>
            </a:r>
            <a:r>
              <a:rPr lang="pl-PL" sz="1600" noProof="0" dirty="0"/>
              <a:t> in .NET 8 (</a:t>
            </a:r>
            <a:r>
              <a:rPr lang="pl-PL" sz="1600" noProof="0" dirty="0" err="1"/>
              <a:t>Mapster</a:t>
            </a:r>
            <a:r>
              <a:rPr lang="pl-PL" sz="1600" noProof="0" dirty="0"/>
              <a:t>): </a:t>
            </a:r>
            <a:br>
              <a:rPr lang="pl-PL" sz="1600" noProof="0" dirty="0"/>
            </a:br>
            <a:r>
              <a:rPr lang="pl-PL" sz="1600" noProof="0" dirty="0">
                <a:hlinkClick r:id="rId6"/>
              </a:rPr>
              <a:t>- https://www.youtube.com/watch?v=xtpPspNdX58</a:t>
            </a:r>
            <a:endParaRPr lang="pl-PL" sz="1600" noProof="0" dirty="0"/>
          </a:p>
          <a:p>
            <a:r>
              <a:rPr lang="pl-PL" sz="1600" noProof="0" dirty="0"/>
              <a:t>.NET 8 Web API + EF 8: </a:t>
            </a:r>
            <a:br>
              <a:rPr lang="pl-PL" sz="1600" noProof="0" dirty="0"/>
            </a:br>
            <a:r>
              <a:rPr lang="pl-PL" sz="1600" noProof="0" dirty="0"/>
              <a:t>- Tutorial Microsoft Web API - https://learn.microsoft.com/en-us/aspnet/core/tutorials/razor-pages/?view=aspnetcore-8.0</a:t>
            </a:r>
            <a:br>
              <a:rPr lang="pl-PL" sz="1600" noProof="0" dirty="0"/>
            </a:br>
            <a:r>
              <a:rPr lang="pl-PL" sz="1600" noProof="0" dirty="0"/>
              <a:t>- Dokumentacja Microsoft </a:t>
            </a:r>
            <a:r>
              <a:rPr lang="pl-PL" sz="1600" noProof="0" dirty="0" err="1"/>
              <a:t>Entity</a:t>
            </a:r>
            <a:r>
              <a:rPr lang="pl-PL" sz="1600" noProof="0" dirty="0"/>
              <a:t> Framework </a:t>
            </a:r>
            <a:r>
              <a:rPr lang="pl-PL" sz="1600" noProof="0" dirty="0" err="1"/>
              <a:t>Core</a:t>
            </a:r>
            <a:r>
              <a:rPr lang="pl-PL" sz="1600" noProof="0" dirty="0"/>
              <a:t> - </a:t>
            </a:r>
            <a:r>
              <a:rPr lang="pl-PL" sz="1600" noProof="0" dirty="0">
                <a:hlinkClick r:id="rId7"/>
              </a:rPr>
              <a:t>https://learn.microsoft.com/en-us/ef/core/</a:t>
            </a:r>
            <a:r>
              <a:rPr lang="pl-PL" sz="1600" noProof="0" dirty="0"/>
              <a:t> 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noProof="0" dirty="0">
                <a:hlinkClick r:id="rId8"/>
              </a:rPr>
              <a:t>https://www.youtube.com/watch?v=b8fFRX0T38M</a:t>
            </a:r>
            <a:endParaRPr lang="pl-PL" sz="1600" noProof="0" dirty="0"/>
          </a:p>
          <a:p>
            <a:r>
              <a:rPr lang="pl-PL" sz="1600" noProof="0" dirty="0"/>
              <a:t>Proces przeprowadzenia głosowania :</a:t>
            </a:r>
            <a:br>
              <a:rPr lang="pl-PL" sz="1600" noProof="0" dirty="0"/>
            </a:br>
            <a:r>
              <a:rPr lang="pl-PL" sz="1600" noProof="0" dirty="0"/>
              <a:t>-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Uchwała nr 183/2020 Państwowej Komisji Wyborczej z dnia 10 czerwca 2020 r. w sprawie wytycznych dla obwodowych komisji wyborczych dotyczących zadań i trybu przygotowania oraz przeprowadzenia głosowania w obwodach głosowania utworzonych w kraju w wyborach Prezydenta Rzeczypospolitej Polskiej zarządzonych na dzień 28 czerwca 2020 r. (M. P. z 2020 r. poz. 565</a:t>
            </a:r>
            <a:r>
              <a:rPr lang="pl-PL" sz="1100" b="0" i="0" noProof="0" dirty="0">
                <a:solidFill>
                  <a:srgbClr val="FFFFFF"/>
                </a:solidFill>
                <a:effectLst/>
                <a:latin typeface="Placeholder Font"/>
              </a:rPr>
              <a:t>)</a:t>
            </a:r>
            <a:br>
              <a:rPr lang="pl-PL" sz="1600" noProof="0" dirty="0"/>
            </a:br>
            <a:endParaRPr lang="pl-PL" sz="1600" i="1" noProof="0" dirty="0"/>
          </a:p>
          <a:p>
            <a:endParaRPr lang="pl-PL" sz="1600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4368121-0548-6CF3-5F93-F7DC0E29A7B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2DFEF25-EA43-D790-510D-671279BC9D0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noProof="0" dirty="0"/>
              <a:t>Źródła</a:t>
            </a:r>
          </a:p>
        </p:txBody>
      </p:sp>
    </p:spTree>
    <p:extLst>
      <p:ext uri="{BB962C8B-B14F-4D97-AF65-F5344CB8AC3E}">
        <p14:creationId xmlns:p14="http://schemas.microsoft.com/office/powerpoint/2010/main" val="2624172240"/>
      </p:ext>
    </p:extLst>
  </p:cSld>
  <p:clrMapOvr>
    <a:masterClrMapping/>
  </p:clrMapOvr>
  <p:transition>
    <p:randomBar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49B44-C820-4565-4452-2259315F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1F4B785-89E6-AA19-318E-E467B9783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433" y="1324563"/>
            <a:ext cx="11184567" cy="5256584"/>
          </a:xfrm>
        </p:spPr>
        <p:txBody>
          <a:bodyPr/>
          <a:lstStyle/>
          <a:p>
            <a:r>
              <a:rPr lang="pl-PL" sz="1600" noProof="0" dirty="0"/>
              <a:t>Proces przeprowadzenia głosowania :</a:t>
            </a:r>
            <a:br>
              <a:rPr lang="pl-PL" sz="1600" noProof="0" dirty="0"/>
            </a:br>
            <a:r>
              <a:rPr lang="pl-PL" sz="1600" noProof="0" dirty="0"/>
              <a:t>- </a:t>
            </a: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Uchwała nr 211/2023 Państwowej Komisji Wyborczej z dnia 25 września 2023 r. w sprawie wytycznych dla obwodowych komisji wyborczych dotyczących zadań i trybu przygotowania oraz przeprowadzenia głosowania w obwodach głosowania utworzonych w kraju w wyborach do Sejmu Rzeczypospolitej Polskiej i do Senatu Rzeczypospolitej Polskiej oraz w referendum ogólnokrajowym zarządzonych na dzień 15 października 2023 r. (M. P. z 2023 r. poz. 1079 z poz. zm.)</a:t>
            </a:r>
            <a:b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- Uchwała nr 102/2024 Państwowej Komisji Wyborczej z dnia 4 marca 2024 r. w sprawie wytycznych dla obwodowych komisji wyborczych dotyczących zadań i trybu przygotowania oraz przeprowadzenia głosowania w wyborach 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dorad </a:t>
            </a: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gmin, rad powiatów, sejmików województw i rad dzielnic m.st. Warszawy oraz wyborach wójtów, burmistrzów i prezydentów miast zarządzonych na dzień 7 kwietnia 2024 r. (M. P. z 2024 r. poz. 220).</a:t>
            </a:r>
            <a:b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l-PL" sz="1600" b="0" i="0" noProof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Uchwała nr 262/2024 Państwowej Komisji Wyborczej z dnia 10 maja 2024 r. w sprawie wytycznych dla obwodowych komisji wyborczych dotyczących zadań i trybu przygotowania oraz przeprowadzenia głosowania w wyborach posłów do Parlamentu Europejskiego zarządzonych na dzień 9 czerwca 2024 r. (M. P. z 2024 r. poz. 442).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Istniejące rozwiązania dotyczące przeprowadzenia głosowania :</a:t>
            </a:r>
            <a:b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l-PL" sz="1600" i="1" noProof="0" dirty="0">
                <a:ea typeface="Calibri" panose="020F0502020204030204" pitchFamily="34" charset="0"/>
                <a:cs typeface="Calibri" panose="020F0502020204030204" pitchFamily="34" charset="0"/>
              </a:rPr>
              <a:t>„Three Case </a:t>
            </a:r>
            <a:r>
              <a:rPr lang="pl-PL" sz="1600" i="1" noProof="0" dirty="0" err="1">
                <a:ea typeface="Calibri" panose="020F0502020204030204" pitchFamily="34" charset="0"/>
                <a:cs typeface="Calibri" panose="020F0502020204030204" pitchFamily="34" charset="0"/>
              </a:rPr>
              <a:t>Studies</a:t>
            </a:r>
            <a:r>
              <a:rPr lang="pl-PL" sz="1600" i="1" noProof="0" dirty="0">
                <a:ea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pl-PL" sz="1600" i="1" noProof="0" dirty="0" err="1">
                <a:ea typeface="Calibri" panose="020F0502020204030204" pitchFamily="34" charset="0"/>
                <a:cs typeface="Calibri" panose="020F0502020204030204" pitchFamily="34" charset="0"/>
              </a:rPr>
              <a:t>Switzerland</a:t>
            </a:r>
            <a:r>
              <a:rPr lang="pl-PL" sz="1600" i="1" noProof="0" dirty="0">
                <a:ea typeface="Calibri" panose="020F0502020204030204" pitchFamily="34" charset="0"/>
                <a:cs typeface="Calibri" panose="020F0502020204030204" pitchFamily="34" charset="0"/>
              </a:rPr>
              <a:t>: E-</a:t>
            </a:r>
            <a:r>
              <a:rPr lang="pl-PL" sz="1600" i="1" noProof="0" dirty="0" err="1">
                <a:ea typeface="Calibri" panose="020F0502020204030204" pitchFamily="34" charset="0"/>
                <a:cs typeface="Calibri" panose="020F0502020204030204" pitchFamily="34" charset="0"/>
              </a:rPr>
              <a:t>Voting</a:t>
            </a:r>
            <a:r>
              <a:rPr lang="pl-PL" sz="1600" i="1" noProof="0" dirty="0"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– Jan Gerlach i </a:t>
            </a:r>
            <a:r>
              <a:rPr lang="pl-PL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Urs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Gasser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https://cyber.harvard.edu/sites/cyber.law.harvard.edu/files/Gerlach-Gasser_SwissCases_Evoting.pdf</a:t>
            </a: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1600" noProof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       - 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alecenie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dotyczące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standardów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głosowania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elektronicznego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https://rm.coe.int/0900001680726f6f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       -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Strona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dotycząca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głosowania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przez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internet w </a:t>
            </a:r>
            <a:r>
              <a:rPr lang="en-GB" sz="16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Estonii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https://www.valimised.ee/index.php/en</a:t>
            </a:r>
            <a:r>
              <a:rPr lang="en-GB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       - </a:t>
            </a:r>
            <a:r>
              <a:rPr lang="en-GB" sz="1600" dirty="0" err="1">
                <a:ea typeface="Calibri" panose="020F0502020204030204" pitchFamily="34" charset="0"/>
                <a:cs typeface="Calibri" panose="020F0502020204030204" pitchFamily="34" charset="0"/>
              </a:rPr>
              <a:t>kod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 err="1">
                <a:ea typeface="Calibri" panose="020F0502020204030204" pitchFamily="34" charset="0"/>
                <a:cs typeface="Calibri" panose="020F0502020204030204" pitchFamily="34" charset="0"/>
              </a:rPr>
              <a:t>serwera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 err="1">
                <a:ea typeface="Calibri" panose="020F0502020204030204" pitchFamily="34" charset="0"/>
                <a:cs typeface="Calibri" panose="020F0502020204030204" pitchFamily="34" charset="0"/>
              </a:rPr>
              <a:t>Estońskiego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system e-voting - 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https://github.com/valimised/ivxv/tree/published</a:t>
            </a:r>
            <a:r>
              <a:rPr lang="en-GB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l-PL" sz="1600" noProof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Dokumentacja MySQL -  </a:t>
            </a:r>
            <a:b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600" noProof="0" dirty="0">
                <a:ea typeface="Calibri" panose="020F0502020204030204" pitchFamily="34" charset="0"/>
                <a:cs typeface="Calibri" panose="020F0502020204030204" pitchFamily="34" charset="0"/>
              </a:rPr>
              <a:t>https://dev.mysql.com/doc/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D8BE25F-0E6F-309F-9DB8-DC8775F6407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753374A-3C78-B6D3-6F97-3278C964BA5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noProof="0" dirty="0"/>
              <a:t>Źródła</a:t>
            </a:r>
          </a:p>
        </p:txBody>
      </p:sp>
    </p:spTree>
    <p:extLst>
      <p:ext uri="{BB962C8B-B14F-4D97-AF65-F5344CB8AC3E}">
        <p14:creationId xmlns:p14="http://schemas.microsoft.com/office/powerpoint/2010/main" val="374991462"/>
      </p:ext>
    </p:extLst>
  </p:cSld>
  <p:clrMapOvr>
    <a:masterClrMapping/>
  </p:clrMapOvr>
  <p:transition>
    <p:randomBar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046748-56C7-9088-7AEA-597495DB46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https://dev.mysql.com/doc/refman/8.4/en/mysql-innodb-cluster-introduction.html</a:t>
            </a:r>
            <a:endParaRPr lang="pl-PL" dirty="0"/>
          </a:p>
          <a:p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https://learn.microsoft.com/en-us/ef/</a:t>
            </a:r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</a:rPr>
              <a:t> - dokumentacja </a:t>
            </a:r>
            <a:r>
              <a:rPr lang="pl-PL" sz="28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</a:rPr>
              <a:t> Framework</a:t>
            </a:r>
          </a:p>
          <a:p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https://learn.microsoft.com/en-us/aspnet/core/blazor/?view=aspnetcore-8.0</a:t>
            </a:r>
            <a:r>
              <a:rPr lang="pl-PL" sz="2800" dirty="0">
                <a:ea typeface="Calibri" panose="020F0502020204030204" pitchFamily="34" charset="0"/>
                <a:cs typeface="Calibri" panose="020F0502020204030204" pitchFamily="34" charset="0"/>
              </a:rPr>
              <a:t> – dokumentacja ASP. NET </a:t>
            </a:r>
            <a:r>
              <a:rPr lang="pl-PL" sz="2800" dirty="0" err="1">
                <a:ea typeface="Calibri" panose="020F0502020204030204" pitchFamily="34" charset="0"/>
                <a:cs typeface="Calibri" panose="020F0502020204030204" pitchFamily="34" charset="0"/>
              </a:rPr>
              <a:t>Blazor</a:t>
            </a:r>
            <a:r>
              <a:rPr lang="pl-PL" sz="28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https://learn.microsoft.com/en-us/aspnet/core/security/authentication/jwt-authn?view=aspnetcore-8.0&amp;tabs=windows</a:t>
            </a:r>
            <a:r>
              <a:rPr lang="pl-PL" sz="2800" noProof="0" dirty="0">
                <a:ea typeface="Calibri" panose="020F0502020204030204" pitchFamily="34" charset="0"/>
                <a:cs typeface="Calibri" panose="020F0502020204030204" pitchFamily="34" charset="0"/>
              </a:rPr>
              <a:t> – JWT dla ASP .NET </a:t>
            </a:r>
            <a:r>
              <a:rPr lang="pl-PL" sz="2800" noProof="0" dirty="0" err="1">
                <a:ea typeface="Calibri" panose="020F0502020204030204" pitchFamily="34" charset="0"/>
                <a:cs typeface="Calibri" panose="020F0502020204030204" pitchFamily="34" charset="0"/>
              </a:rPr>
              <a:t>Core</a:t>
            </a:r>
            <a:endParaRPr lang="pl-PL" sz="2800" noProof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5DEA6-9B30-903E-BFE0-BA7D72CC85D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D452B-6920-726D-DF8C-2EF5C5095A5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Źródła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640392"/>
      </p:ext>
    </p:extLst>
  </p:cSld>
  <p:clrMapOvr>
    <a:masterClrMapping/>
  </p:clrMapOvr>
  <p:transition>
    <p:randomBar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E9B531-9727-FED9-509D-139FF01BD9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sz="1800" noProof="0" dirty="0">
                <a:ea typeface="Calibri" panose="020F0502020204030204" pitchFamily="34" charset="0"/>
                <a:cs typeface="Calibri" panose="020F0502020204030204" pitchFamily="34" charset="0"/>
              </a:rPr>
              <a:t>Grafika PZ: </a:t>
            </a:r>
            <a:r>
              <a:rPr lang="pl-PL" sz="1800" noProof="0" dirty="0"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https://www.sc.org.pl/app/files/2020/04/20200407_profil_zaufany_main_02.png</a:t>
            </a:r>
            <a:endParaRPr lang="pl-PL" sz="1800" noProof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1800" dirty="0">
                <a:ea typeface="Calibri" panose="020F0502020204030204" pitchFamily="34" charset="0"/>
                <a:cs typeface="Calibri" panose="020F0502020204030204" pitchFamily="34" charset="0"/>
              </a:rPr>
              <a:t>Grafika </a:t>
            </a:r>
            <a:r>
              <a:rPr lang="pl-PL" sz="1800" dirty="0" err="1">
                <a:ea typeface="Calibri" panose="020F0502020204030204" pitchFamily="34" charset="0"/>
                <a:cs typeface="Calibri" panose="020F0502020204030204" pitchFamily="34" charset="0"/>
              </a:rPr>
              <a:t>mObywatela</a:t>
            </a:r>
            <a:r>
              <a:rPr lang="pl-PL" sz="1800" dirty="0"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pl-PL" sz="180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800" dirty="0"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https://ostrzegamy.online/wp-content/uploads/2019/05/eobywatel-1080x675.png</a:t>
            </a:r>
            <a:endParaRPr lang="pl-PL" sz="18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1800" noProof="0" dirty="0">
                <a:ea typeface="Calibri" panose="020F0502020204030204" pitchFamily="34" charset="0"/>
                <a:cs typeface="Calibri" panose="020F0502020204030204" pitchFamily="34" charset="0"/>
              </a:rPr>
              <a:t>Grafika 2FA:</a:t>
            </a:r>
            <a:br>
              <a:rPr lang="pl-PL" sz="1800" noProof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800" noProof="0" dirty="0"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https://blog.wildix.com/wp-content/uploads/2017/07/Screen-Shot-2017-07-05-at-10.37.55.png</a:t>
            </a:r>
            <a:endParaRPr lang="pl-PL" sz="1800" noProof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1800" dirty="0">
                <a:ea typeface="Calibri" panose="020F0502020204030204" pitchFamily="34" charset="0"/>
                <a:cs typeface="Calibri" panose="020F0502020204030204" pitchFamily="34" charset="0"/>
              </a:rPr>
              <a:t>Autentykacja i autoryzacja w ASP.NET </a:t>
            </a:r>
            <a:r>
              <a:rPr lang="pl-PL" sz="1800" dirty="0" err="1">
                <a:ea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pl-PL" sz="18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dirty="0" err="1">
                <a:ea typeface="Calibri" panose="020F0502020204030204" pitchFamily="34" charset="0"/>
                <a:cs typeface="Calibri" panose="020F0502020204030204" pitchFamily="34" charset="0"/>
              </a:rPr>
              <a:t>Blazor</a:t>
            </a:r>
            <a:br>
              <a:rPr lang="pl-PL" sz="180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800" dirty="0"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https://learn.microsoft.com/en-us/aspnet/core/blazor/security/?view=aspnetcore-9.0&amp;tabs=visual-studio</a:t>
            </a:r>
            <a:endParaRPr lang="pl-PL" sz="18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1800" noProof="0" dirty="0"/>
              <a:t>Identity Server dla </a:t>
            </a:r>
            <a:r>
              <a:rPr lang="pl-PL" sz="1800" noProof="0" dirty="0" err="1"/>
              <a:t>Blazor</a:t>
            </a:r>
            <a:r>
              <a:rPr lang="pl-PL" sz="1800" dirty="0"/>
              <a:t> </a:t>
            </a:r>
            <a:r>
              <a:rPr lang="pl-PL" sz="1800" dirty="0" err="1"/>
              <a:t>Wasm</a:t>
            </a:r>
            <a:r>
              <a:rPr lang="pl-PL" sz="1800" dirty="0"/>
              <a:t>: </a:t>
            </a:r>
            <a:r>
              <a:rPr lang="pl-PL" sz="1800" b="0" i="0" noProof="0" dirty="0">
                <a:effectLst/>
                <a:latin typeface="Placeholder Font"/>
                <a:hlinkClick r:id="rId6"/>
              </a:rPr>
              <a:t>https://learn.microsoft.com/en-us/aspnet/core/blazor/security/webassembly/hosted-with-identity-server?view=aspnetcore-7.0&amp;tabs=visual-studio</a:t>
            </a:r>
            <a:endParaRPr lang="pl-PL" sz="1800" b="0" i="0" noProof="0" dirty="0">
              <a:effectLst/>
              <a:latin typeface="Placeholder Font"/>
            </a:endParaRPr>
          </a:p>
          <a:p>
            <a:r>
              <a:rPr lang="pl-PL" sz="1800" noProof="0" dirty="0"/>
              <a:t>Zewnętrzni </a:t>
            </a:r>
            <a:r>
              <a:rPr lang="pl-PL" sz="1800" noProof="0" dirty="0" err="1"/>
              <a:t>Oauth</a:t>
            </a:r>
            <a:r>
              <a:rPr lang="pl-PL" sz="1800" noProof="0" dirty="0"/>
              <a:t> </a:t>
            </a:r>
            <a:r>
              <a:rPr lang="pl-PL" sz="1800" noProof="0" dirty="0" err="1"/>
              <a:t>providers</a:t>
            </a:r>
            <a:r>
              <a:rPr lang="pl-PL" sz="1800" noProof="0" dirty="0"/>
              <a:t>: </a:t>
            </a:r>
            <a:r>
              <a:rPr lang="pl-PL" sz="1800" noProof="0" dirty="0">
                <a:hlinkClick r:id="rId7"/>
              </a:rPr>
              <a:t>https://learn.microsoft.com/en-us/aspnet/core/security/authentication/social/other-logins?view=aspnetcore-9.0</a:t>
            </a:r>
            <a:endParaRPr lang="pl-PL" sz="1800" noProof="0" dirty="0"/>
          </a:p>
          <a:p>
            <a:r>
              <a:rPr lang="pl-PL" sz="1800" noProof="0" dirty="0"/>
              <a:t>KSO3C - </a:t>
            </a:r>
            <a:r>
              <a:rPr lang="pl-PL" sz="1800" noProof="0" dirty="0">
                <a:hlinkClick r:id="rId8"/>
              </a:rPr>
              <a:t>https://www.gov.pl/web/cyfryzacja/ks03c</a:t>
            </a:r>
            <a:endParaRPr lang="pl-PL" sz="1800" noProof="0" dirty="0"/>
          </a:p>
          <a:p>
            <a:r>
              <a:rPr lang="pl-PL" sz="1800" dirty="0"/>
              <a:t>Ustawa o krajowym systemie </a:t>
            </a:r>
            <a:r>
              <a:rPr lang="pl-PL" sz="1800" dirty="0" err="1"/>
              <a:t>cyberbezpieczeństwa</a:t>
            </a:r>
            <a:r>
              <a:rPr lang="pl-PL" sz="1800" dirty="0"/>
              <a:t> - </a:t>
            </a:r>
            <a:r>
              <a:rPr lang="pl-PL" sz="1800" dirty="0">
                <a:hlinkClick r:id="rId9"/>
              </a:rPr>
              <a:t>https://isap.sejm.gov.pl/isap.nsf/download.xsp/WDU20180001560/U/D20181560Lj.pdf</a:t>
            </a:r>
            <a:endParaRPr lang="pl-PL" sz="1800" dirty="0"/>
          </a:p>
          <a:p>
            <a:r>
              <a:rPr lang="pl-PL" sz="1800" noProof="0" dirty="0"/>
              <a:t>NASK - https://www.nask.pl/pl/o-nas/kim-jestesmy/3261,O-NASK.html</a:t>
            </a:r>
          </a:p>
          <a:p>
            <a:endParaRPr lang="pl-PL" sz="1800" noProof="0" dirty="0"/>
          </a:p>
          <a:p>
            <a:pPr marL="0" indent="0">
              <a:buNone/>
            </a:pPr>
            <a:br>
              <a:rPr lang="pl-PL" sz="1800" noProof="0" dirty="0"/>
            </a:br>
            <a:endParaRPr lang="pl-PL" sz="1800" i="1" noProof="0" dirty="0"/>
          </a:p>
          <a:p>
            <a:endParaRPr lang="pl-PL" sz="1800" noProof="0" dirty="0"/>
          </a:p>
          <a:p>
            <a:endParaRPr lang="pl-PL" sz="1800" noProof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82BF9-4567-10C9-00AA-C218F67F4DA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Źródła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739056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2C647-4F7E-B35B-B269-43B32846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726A92-B3AC-5159-49AE-AB69A9106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602" y="1469837"/>
            <a:ext cx="11016635" cy="4386907"/>
          </a:xfrm>
        </p:spPr>
        <p:txBody>
          <a:bodyPr/>
          <a:lstStyle/>
          <a:p>
            <a:r>
              <a:rPr lang="pl-PL" dirty="0">
                <a:cs typeface="Calibri" panose="020F0502020204030204" pitchFamily="34" charset="0"/>
              </a:rPr>
              <a:t>Przestrzeganie prawa wyborczego(ciszy wyborczej)</a:t>
            </a:r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3B777-538F-A25E-6B5F-2048A9EDE9C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77771" y="301458"/>
            <a:ext cx="11046299" cy="864096"/>
          </a:xfrm>
        </p:spPr>
        <p:txBody>
          <a:bodyPr/>
          <a:lstStyle/>
          <a:p>
            <a:r>
              <a:rPr lang="pl-PL" dirty="0"/>
              <a:t>Wyświetlanie statystyk szczegółowych tylko po zakończeniu wyborów</a:t>
            </a:r>
            <a:endParaRPr lang="en-GB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19C48AE-1AB5-1FF7-7AA1-9F50B65751FA}"/>
              </a:ext>
            </a:extLst>
          </p:cNvPr>
          <p:cNvSpPr txBox="1">
            <a:spLocks/>
          </p:cNvSpPr>
          <p:nvPr/>
        </p:nvSpPr>
        <p:spPr bwMode="auto">
          <a:xfrm>
            <a:off x="1007433" y="6478621"/>
            <a:ext cx="11046297" cy="38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kern="0" dirty="0"/>
              <a:t>Jan Jankowski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A8E82-F43E-824C-E146-8852CBD9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47" y="1973388"/>
            <a:ext cx="10550144" cy="458315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FD608-25F5-BA2D-7B58-27D04486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70" y="3225466"/>
            <a:ext cx="5544181" cy="294534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BEFB6-CB96-9661-728C-31F4215F3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683" y="3593181"/>
            <a:ext cx="4259904" cy="2209916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46965555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1624-B819-3452-E52D-55BEE7B9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C3F678-41C4-BCAE-867B-42DEACA1F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602" y="1469837"/>
            <a:ext cx="11016635" cy="4386907"/>
          </a:xfrm>
        </p:spPr>
        <p:txBody>
          <a:bodyPr/>
          <a:lstStyle/>
          <a:p>
            <a:pPr marL="0" indent="0">
              <a:buNone/>
            </a:pPr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A33DB-3F6E-FF46-E29E-05F921E0148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77771" y="301458"/>
            <a:ext cx="11046299" cy="864096"/>
          </a:xfrm>
        </p:spPr>
        <p:txBody>
          <a:bodyPr/>
          <a:lstStyle/>
          <a:p>
            <a:r>
              <a:rPr lang="pl-PL" dirty="0"/>
              <a:t>Wyświetlanie statystyk (bez poparcia) po rozpoczęciu</a:t>
            </a:r>
            <a:endParaRPr lang="en-GB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DD0775AF-5292-D934-0663-75D75D0FC5B2}"/>
              </a:ext>
            </a:extLst>
          </p:cNvPr>
          <p:cNvSpPr txBox="1">
            <a:spLocks/>
          </p:cNvSpPr>
          <p:nvPr/>
        </p:nvSpPr>
        <p:spPr bwMode="auto">
          <a:xfrm>
            <a:off x="1007433" y="6478621"/>
            <a:ext cx="11046297" cy="38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pl-PL" sz="1200" kern="0" dirty="0"/>
              <a:t>Jan Jankowski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6C1DA-2A93-1614-545B-3A01B1C8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06" y="1379052"/>
            <a:ext cx="10342549" cy="51774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9C5288-4E18-F678-8C6B-EF5C30178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2984142"/>
            <a:ext cx="5534025" cy="30861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98698977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prezentacja_v2_2017-03_pl</Template>
  <TotalTime>2140</TotalTime>
  <Words>1776</Words>
  <Application>Microsoft Office PowerPoint</Application>
  <PresentationFormat>Panoramiczny</PresentationFormat>
  <Paragraphs>244</Paragraphs>
  <Slides>73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73</vt:i4>
      </vt:variant>
    </vt:vector>
  </HeadingPairs>
  <TitlesOfParts>
    <vt:vector size="79" baseType="lpstr">
      <vt:lpstr>Aptos</vt:lpstr>
      <vt:lpstr>Arial</vt:lpstr>
      <vt:lpstr>Calibri</vt:lpstr>
      <vt:lpstr>Placeholder Font</vt:lpstr>
      <vt:lpstr>Trebuchet MS</vt:lpstr>
      <vt:lpstr>szablon1-PL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Krzysztof Wróblewski (260394)</dc:creator>
  <cp:lastModifiedBy>Michał Starba (266851)</cp:lastModifiedBy>
  <cp:revision>49</cp:revision>
  <dcterms:created xsi:type="dcterms:W3CDTF">2024-04-20T18:39:15Z</dcterms:created>
  <dcterms:modified xsi:type="dcterms:W3CDTF">2024-12-08T20:08:10Z</dcterms:modified>
</cp:coreProperties>
</file>